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2"/>
    <p:restoredTop sz="95928"/>
  </p:normalViewPr>
  <p:slideViewPr>
    <p:cSldViewPr snapToGrid="0">
      <p:cViewPr>
        <p:scale>
          <a:sx n="105" d="100"/>
          <a:sy n="105" d="100"/>
        </p:scale>
        <p:origin x="106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445D-ECB8-0499-8964-4FDB78953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A268D-9DEA-C3FD-00FE-2620A8BA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8F5B5-AF9C-CA2A-02E2-61D40CC5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Embedded AI</a:t>
            </a:r>
            <a:endParaRPr kumimoji="1" lang="ko-KR" altLang="en-US" dirty="0"/>
          </a:p>
        </p:txBody>
      </p:sp>
      <p:pic>
        <p:nvPicPr>
          <p:cNvPr id="7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AB210DD-1824-17DF-FBC0-45C9B94F0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50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14812-D785-2DE3-E44B-0DAA5181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81B9-6F3D-44B1-105A-F5C70C30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AEA9A-9FFE-05D3-E2FE-5572F955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E24F-8065-66B2-3C24-45FF518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EF81F-7757-746A-6910-AE15DC5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6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81C3E6-FA51-485B-031B-219E64D3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5F77D-015E-6C14-7995-6DE3D39F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D18FA-6F42-A8DF-EC8C-BAAECE3D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8B3CA-0028-9132-5C62-0BEE2EF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0168-5401-CEB8-A6D7-4ABF17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8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DC919-D7BD-8C3F-E5C1-551E747A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EA45-3008-48C5-F050-43B06FD0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2A293-84BB-8176-79FA-93AD7D4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0532F-39F4-1C59-48C6-349317E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81470-8021-B9A6-C758-099E98E9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0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7320-E9CF-58F3-25CF-EC84A6EC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A89B9-91DF-CD03-050F-5CF68068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D4811-1B9D-80F7-00D5-0AAF0F7B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FC1B-853B-F10C-FE4A-E89C0E3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D5286-AF7E-EF9C-4978-FF918E3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094B5-CB9A-7C0A-1650-1E4E709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DB87A-834B-44EE-8FE7-7E0045916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BCAF8-2A6B-3C8F-28E7-02399547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E864D-30F7-3D52-4E18-911C2EE3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F0BA6-DBD3-3BCE-08B5-16F714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0F8F-CD96-1BD1-1094-9C81289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FC4D-ABFE-ADD1-B5A5-2262FA42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A8225-01C5-21AE-CB94-36DAB1A03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C7E16-FED9-13BC-B1E7-B81A16F7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FA172-42BD-39AA-622C-598885178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817D7-3B1C-1E01-9921-2FBB09DDB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D3096-8CC2-79F6-E15C-D7E2428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9F2CF-BA3D-5082-1E69-628EE76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CE2ED-8653-AC3A-2511-FE07FEE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765F9-5675-E99F-E67B-CECC0CB6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9B367-9B68-C75F-3FE6-020277DC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A20CE-F246-7FF8-A9A7-AA4E0BFC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29946-5AF7-EF36-8773-C7910A05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473F6-B740-4BA5-ACC4-16CF47B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804D54-98DA-AE3A-2420-38DD08FD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F982-8CF6-1696-5264-7B280A98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7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EED2-E92C-00DF-B61B-6332055E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0C5-26C6-2BA4-7201-2D8F85AD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C73CA-C139-E086-24F8-6A9A0A7A7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587B-0668-B1E5-43C3-9D2FE2A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4FE70-985F-4528-7215-8696805C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1EDB3-7C87-6C00-0EBB-9FBBC84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14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69FA-63B0-E9A8-C2B9-D3A6DD7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F4837-551F-C9C2-D463-EC536A07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37D25-9E48-DA22-DB03-95B50C00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609E1-9B07-ACE4-11EF-CD4D1D0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2023. 10. 12.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81565-96D6-0B30-BE60-685F2B0F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5245-0716-8AD0-BC76-7C974E3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7A02AF-19FE-5223-EE42-43D4F541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B78F7-D9F7-1A4E-0F92-C14FAADA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02" y="1021393"/>
            <a:ext cx="11952383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AED9B35F-AB58-03CF-474F-1AFEC25C27A3}"/>
              </a:ext>
            </a:extLst>
          </p:cNvPr>
          <p:cNvSpPr txBox="1">
            <a:spLocks/>
          </p:cNvSpPr>
          <p:nvPr userDrawn="1"/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AI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D7807DFB-0F2F-C213-B5C9-704F44B5185E}"/>
              </a:ext>
            </a:extLst>
          </p:cNvPr>
          <p:cNvSpPr txBox="1">
            <a:spLocks/>
          </p:cNvSpPr>
          <p:nvPr userDrawn="1"/>
        </p:nvSpPr>
        <p:spPr>
          <a:xfrm>
            <a:off x="5581420" y="6459441"/>
            <a:ext cx="102915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46EA7-1898-7E4A-A5B3-305006AD8040}" type="slidenum">
              <a:rPr kumimoji="1" lang="ko-KR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19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4C0102A-8DBC-63BD-6797-14D0EBCB7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98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Howard,+A" TargetMode="External"/><Relationship Id="rId2" Type="http://schemas.openxmlformats.org/officeDocument/2006/relationships/hyperlink" Target="https://arxiv.org/search/cs?searchtype=author&amp;query=Sandler,+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search/cs?searchtype=author&amp;query=Chen,+L" TargetMode="External"/><Relationship Id="rId5" Type="http://schemas.openxmlformats.org/officeDocument/2006/relationships/hyperlink" Target="https://arxiv.org/search/cs?searchtype=author&amp;query=Zhmoginov,+A" TargetMode="External"/><Relationship Id="rId4" Type="http://schemas.openxmlformats.org/officeDocument/2006/relationships/hyperlink" Target="https://arxiv.org/search/cs?searchtype=author&amp;query=Zhu,+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24796B4-F456-4062-68E6-04EE8169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33513"/>
            <a:ext cx="10845800" cy="46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Paper Review |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[A7] MobileNetV2: Inverted Residuals and Linear Bottlenecks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 Sandler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 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 Howard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 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Menglong Zhu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 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Andrey Zhmoginov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, </a:t>
            </a:r>
            <a:r>
              <a:rPr lang="en" altLang="ko-KR" sz="1500" dirty="0">
                <a:latin typeface="Malgun Gothic Semilight" panose="020B0503020000020004" pitchFamily="34" charset="-127"/>
                <a:ea typeface="Malgun Gothic Semilight" panose="020B0503020000020004" pitchFamily="34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Liang-Chieh Chen</a:t>
            </a:r>
            <a:endParaRPr lang="en" altLang="ko-KR" sz="15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5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The IEEE Conference on Computer Vision and Pattern Recognition (CVPR), 2018, pp. 4510-4520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2023.10.07 ~ 2023.10.13</a:t>
            </a: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Hyungseop</a:t>
            </a: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Lee</a:t>
            </a:r>
            <a:r>
              <a:rPr kumimoji="1"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Department of Embedded Systems Engineering, INU</a:t>
            </a:r>
          </a:p>
        </p:txBody>
      </p:sp>
    </p:spTree>
    <p:extLst>
      <p:ext uri="{BB962C8B-B14F-4D97-AF65-F5344CB8AC3E}">
        <p14:creationId xmlns:p14="http://schemas.microsoft.com/office/powerpoint/2010/main" val="2541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왜 </a:t>
            </a:r>
            <a:r>
              <a:rPr kumimoji="1" lang="en-US" altLang="ko-KR" b="1" dirty="0"/>
              <a:t>MobileNetV2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MobileNetV1</a:t>
            </a:r>
            <a:r>
              <a:rPr kumimoji="1" lang="ko-KR" altLang="en-US" b="1" dirty="0"/>
              <a:t>보다 더 좋은 성능을 보이는가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Linear Bottlenecks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“Pointwise Convolution</a:t>
            </a:r>
            <a:r>
              <a:rPr kumimoji="1" lang="ko-KR" altLang="en-US" sz="1300" b="1" dirty="0">
                <a:latin typeface="+mj-lt"/>
              </a:rPr>
              <a:t>에서 </a:t>
            </a:r>
            <a:r>
              <a:rPr kumimoji="1" lang="en-US" altLang="ko-KR" sz="1300" b="1" dirty="0" err="1">
                <a:latin typeface="+mj-lt"/>
              </a:rPr>
              <a:t>ReLU</a:t>
            </a:r>
            <a:r>
              <a:rPr kumimoji="1" lang="ko-KR" altLang="en-US" sz="1300" b="1" dirty="0">
                <a:latin typeface="+mj-lt"/>
              </a:rPr>
              <a:t>가 </a:t>
            </a:r>
            <a:r>
              <a:rPr kumimoji="1" lang="en-US" altLang="ko-KR" sz="1300" b="1" dirty="0">
                <a:latin typeface="+mj-lt"/>
              </a:rPr>
              <a:t>channel</a:t>
            </a:r>
            <a:r>
              <a:rPr kumimoji="1" lang="ko-KR" altLang="en-US" sz="1300" b="1" dirty="0">
                <a:latin typeface="+mj-lt"/>
              </a:rPr>
              <a:t>을 붕괴시키면</a:t>
            </a:r>
            <a:r>
              <a:rPr kumimoji="1" lang="en-US" altLang="ko-KR" sz="1300" b="1" dirty="0">
                <a:latin typeface="+mj-lt"/>
              </a:rPr>
              <a:t>, </a:t>
            </a:r>
            <a:r>
              <a:rPr kumimoji="1" lang="ko-KR" altLang="en-US" sz="1300" b="1" dirty="0">
                <a:latin typeface="+mj-lt"/>
              </a:rPr>
              <a:t>해당 </a:t>
            </a:r>
            <a:r>
              <a:rPr kumimoji="1" lang="en-US" altLang="ko-KR" sz="1300" b="1" dirty="0">
                <a:latin typeface="+mj-lt"/>
              </a:rPr>
              <a:t>channel</a:t>
            </a:r>
            <a:r>
              <a:rPr kumimoji="1" lang="ko-KR" altLang="en-US" sz="1300" b="1" dirty="0">
                <a:latin typeface="+mj-lt"/>
              </a:rPr>
              <a:t>에 대한 정보가 손실된다</a:t>
            </a:r>
            <a:r>
              <a:rPr kumimoji="1" lang="en-US" altLang="ko-KR" sz="1300" b="1" dirty="0">
                <a:latin typeface="+mj-lt"/>
              </a:rPr>
              <a:t>.”</a:t>
            </a: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 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따라서 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MobileNetV2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의 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pointwise convolution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에서는 </a:t>
            </a:r>
            <a:r>
              <a:rPr kumimoji="1" lang="en-US" altLang="ko-KR" sz="1300" b="1" dirty="0" err="1">
                <a:highlight>
                  <a:srgbClr val="FFFF00"/>
                </a:highlight>
                <a:latin typeface="+mj-lt"/>
                <a:sym typeface="Wingdings" pitchFamily="2" charset="2"/>
              </a:rPr>
              <a:t>ReLU</a:t>
            </a:r>
            <a:r>
              <a:rPr kumimoji="1" lang="ko-KR" altLang="en-US" sz="1300" b="1" dirty="0" err="1">
                <a:highlight>
                  <a:srgbClr val="FFFF00"/>
                </a:highlight>
                <a:latin typeface="+mj-lt"/>
                <a:sym typeface="Wingdings" pitchFamily="2" charset="2"/>
              </a:rPr>
              <a:t>를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 거치지 않고 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Linear 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연산만 수행한다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.</a:t>
            </a:r>
            <a:endParaRPr kumimoji="1" lang="en-US" altLang="ko-KR" sz="1300" b="1" dirty="0">
              <a:highlight>
                <a:srgbClr val="FFFF00"/>
              </a:highlight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8F19AF-3F65-2CA3-41D9-0CFEFFBB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7" y="1505415"/>
            <a:ext cx="4444650" cy="292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44A5E0-DC75-5531-D421-9F9526431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6"/>
          <a:stretch/>
        </p:blipFill>
        <p:spPr bwMode="auto">
          <a:xfrm>
            <a:off x="5244600" y="1505415"/>
            <a:ext cx="3609468" cy="29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42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왜 </a:t>
            </a:r>
            <a:r>
              <a:rPr kumimoji="1" lang="en-US" altLang="ko-KR" b="1" dirty="0"/>
              <a:t>MobileNetV2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MobileNetV1</a:t>
            </a:r>
            <a:r>
              <a:rPr kumimoji="1" lang="ko-KR" altLang="en-US" b="1" dirty="0"/>
              <a:t>보다 더 좋은 성능을 보이는가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Expansion layer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“</a:t>
            </a:r>
            <a:r>
              <a:rPr kumimoji="1" lang="en-US" altLang="ko-KR" sz="1300" dirty="0" err="1">
                <a:latin typeface="+mj-lt"/>
              </a:rPr>
              <a:t>ReLU</a:t>
            </a:r>
            <a:r>
              <a:rPr kumimoji="1" lang="ko-KR" altLang="en-US" sz="1300" dirty="0">
                <a:latin typeface="+mj-lt"/>
              </a:rPr>
              <a:t>연산 후 </a:t>
            </a:r>
            <a:r>
              <a:rPr kumimoji="1" lang="en-US" altLang="ko-KR" sz="1300" dirty="0">
                <a:latin typeface="+mj-lt"/>
              </a:rPr>
              <a:t>activation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en-US" altLang="ko-KR" sz="1300" dirty="0">
                <a:latin typeface="+mj-lt"/>
              </a:rPr>
              <a:t>channel</a:t>
            </a:r>
            <a:r>
              <a:rPr kumimoji="1" lang="ko-KR" altLang="en-US" sz="1300" dirty="0">
                <a:latin typeface="+mj-lt"/>
              </a:rPr>
              <a:t>이 많다면</a:t>
            </a:r>
            <a:r>
              <a:rPr kumimoji="1" lang="en-US" altLang="ko-KR" sz="1300" dirty="0">
                <a:latin typeface="+mj-lt"/>
              </a:rPr>
              <a:t>, activation manifold</a:t>
            </a:r>
            <a:r>
              <a:rPr kumimoji="1" lang="ko-KR" altLang="en-US" sz="1300" dirty="0">
                <a:latin typeface="+mj-lt"/>
              </a:rPr>
              <a:t>에는 다른 </a:t>
            </a:r>
            <a:r>
              <a:rPr kumimoji="1" lang="en-US" altLang="ko-KR" sz="1300" dirty="0">
                <a:latin typeface="+mj-lt"/>
              </a:rPr>
              <a:t>channel</a:t>
            </a:r>
            <a:r>
              <a:rPr kumimoji="1" lang="ko-KR" altLang="en-US" sz="1300" dirty="0">
                <a:latin typeface="+mj-lt"/>
              </a:rPr>
              <a:t>의 정보가 계속해서 보존될 수 있는 구조가 된다</a:t>
            </a:r>
            <a:r>
              <a:rPr kumimoji="1" lang="en-US" altLang="ko-KR" sz="1300" dirty="0">
                <a:latin typeface="+mj-lt"/>
              </a:rPr>
              <a:t>”</a:t>
            </a:r>
            <a:endParaRPr kumimoji="1" lang="en-US" altLang="ko-KR" sz="13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1300" dirty="0">
                <a:latin typeface="+mj-lt"/>
                <a:sym typeface="Wingdings" pitchFamily="2" charset="2"/>
              </a:rPr>
              <a:t>Figure 1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에서 출력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channel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이 작은 경우에 정보가 손실되고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, 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클수록 정보를 보존한다는 것을 보임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.</a:t>
            </a:r>
            <a:endParaRPr kumimoji="1" lang="en-US" altLang="ko-KR" sz="1300" b="1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b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따라서 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MobileNetV2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에서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,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 </a:t>
            </a:r>
            <a:r>
              <a:rPr kumimoji="1" lang="en-US" altLang="ko-KR" sz="1300" b="1" dirty="0" err="1">
                <a:highlight>
                  <a:srgbClr val="FFFF00"/>
                </a:highlight>
                <a:latin typeface="+mj-lt"/>
                <a:sym typeface="Wingdings" pitchFamily="2" charset="2"/>
              </a:rPr>
              <a:t>depthwise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 convolution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을 하기 전에 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expansion layer</a:t>
            </a:r>
            <a:r>
              <a:rPr kumimoji="1" lang="ko-KR" altLang="en-US" sz="1300" b="1" dirty="0" err="1">
                <a:highlight>
                  <a:srgbClr val="FFFF00"/>
                </a:highlight>
                <a:latin typeface="+mj-lt"/>
                <a:sym typeface="Wingdings" pitchFamily="2" charset="2"/>
              </a:rPr>
              <a:t>를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 추가하여 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channel</a:t>
            </a:r>
            <a:r>
              <a:rPr kumimoji="1" lang="ko-KR" altLang="en-US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을 늘렸다</a:t>
            </a:r>
            <a:r>
              <a:rPr kumimoji="1" lang="en-US" altLang="ko-KR" sz="1300" b="1" dirty="0">
                <a:highlight>
                  <a:srgbClr val="FFFF00"/>
                </a:highlight>
                <a:latin typeface="+mj-lt"/>
                <a:sym typeface="Wingdings" pitchFamily="2" charset="2"/>
              </a:rPr>
              <a:t>.</a:t>
            </a: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b="1" dirty="0">
              <a:latin typeface="+mj-l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40C3ED6-8AC0-5098-D6C2-48C7724E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129" y="1377894"/>
            <a:ext cx="2945125" cy="169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0C211F-BC3D-F175-737E-A310CDAEB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71" y="3740416"/>
            <a:ext cx="4206758" cy="27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9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Inverted Residuals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MobileNetV2</a:t>
            </a:r>
            <a:r>
              <a:rPr kumimoji="1" lang="ko-KR" altLang="en-US" sz="1300" b="1" dirty="0">
                <a:latin typeface="+mj-lt"/>
              </a:rPr>
              <a:t>의 </a:t>
            </a:r>
            <a:r>
              <a:rPr kumimoji="1" lang="en-US" altLang="ko-KR" sz="1300" b="1" dirty="0">
                <a:latin typeface="+mj-lt"/>
              </a:rPr>
              <a:t>Residual block</a:t>
            </a:r>
            <a:r>
              <a:rPr kumimoji="1" lang="ko-KR" altLang="en-US" sz="1300" dirty="0">
                <a:latin typeface="+mj-lt"/>
              </a:rPr>
              <a:t>은 </a:t>
            </a:r>
            <a:r>
              <a:rPr kumimoji="1" lang="en-US" altLang="ko-KR" sz="1300" dirty="0">
                <a:latin typeface="+mj-lt"/>
              </a:rPr>
              <a:t>expansion convolution</a:t>
            </a:r>
            <a:r>
              <a:rPr kumimoji="1" lang="ko-KR" altLang="en-US" sz="1300" dirty="0">
                <a:latin typeface="+mj-lt"/>
              </a:rPr>
              <a:t>과 </a:t>
            </a:r>
            <a:r>
              <a:rPr kumimoji="1" lang="en-US" altLang="ko-KR" sz="1300" dirty="0">
                <a:latin typeface="+mj-lt"/>
              </a:rPr>
              <a:t>pointwise convolution</a:t>
            </a:r>
            <a:r>
              <a:rPr kumimoji="1" lang="ko-KR" altLang="en-US" sz="1300" dirty="0">
                <a:latin typeface="+mj-lt"/>
              </a:rPr>
              <a:t>을 갖기 때문에 </a:t>
            </a:r>
            <a:r>
              <a:rPr kumimoji="1" lang="ko-KR" altLang="en-US" sz="1300" b="1" dirty="0">
                <a:latin typeface="+mj-lt"/>
              </a:rPr>
              <a:t>기존의 </a:t>
            </a:r>
            <a:r>
              <a:rPr kumimoji="1" lang="en-US" altLang="ko-KR" sz="1300" b="1" dirty="0">
                <a:latin typeface="+mj-lt"/>
              </a:rPr>
              <a:t>residual block</a:t>
            </a:r>
            <a:r>
              <a:rPr kumimoji="1" lang="ko-KR" altLang="en-US" sz="1300" b="1" dirty="0">
                <a:latin typeface="+mj-lt"/>
              </a:rPr>
              <a:t>과는 다른 모습</a:t>
            </a:r>
            <a:r>
              <a:rPr kumimoji="1" lang="en-US" altLang="ko-KR" sz="13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+mj-lt"/>
              </a:rPr>
              <a:t>기존의 </a:t>
            </a:r>
            <a:r>
              <a:rPr kumimoji="1" lang="en-US" altLang="ko-KR" sz="1300" dirty="0">
                <a:latin typeface="+mj-lt"/>
              </a:rPr>
              <a:t>residual block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: wide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 narrow  wide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  <a:sym typeface="Wingdings" pitchFamily="2" charset="2"/>
              </a:rPr>
              <a:t>Inverted residual block : narrow  wide  narrow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  <a:sym typeface="Wingdings" pitchFamily="2" charset="2"/>
              </a:rPr>
              <a:t>Expansion convolution</a:t>
            </a:r>
            <a:r>
              <a:rPr kumimoji="1" lang="ko-KR" altLang="en-US" sz="1300" b="1" dirty="0">
                <a:latin typeface="+mj-lt"/>
                <a:sym typeface="Wingdings" pitchFamily="2" charset="2"/>
              </a:rPr>
              <a:t>에 의한 </a:t>
            </a:r>
            <a:r>
              <a:rPr kumimoji="1" lang="en-US" altLang="ko-KR" sz="1300" b="1" dirty="0">
                <a:latin typeface="+mj-lt"/>
                <a:sym typeface="Wingdings" pitchFamily="2" charset="2"/>
              </a:rPr>
              <a:t>narrow  wide 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  <a:sym typeface="Wingdings" pitchFamily="2" charset="2"/>
              </a:rPr>
              <a:t>Pointwise convolution</a:t>
            </a:r>
            <a:r>
              <a:rPr kumimoji="1" lang="ko-KR" altLang="en-US" sz="1300" b="1" dirty="0">
                <a:latin typeface="+mj-lt"/>
                <a:sym typeface="Wingdings" pitchFamily="2" charset="2"/>
              </a:rPr>
              <a:t>에 의한 </a:t>
            </a:r>
            <a:r>
              <a:rPr kumimoji="1" lang="en-US" altLang="ko-KR" sz="1300" b="1" dirty="0">
                <a:latin typeface="+mj-lt"/>
                <a:sym typeface="Wingdings" pitchFamily="2" charset="2"/>
              </a:rPr>
              <a:t>wide  narrow</a:t>
            </a:r>
            <a:endParaRPr kumimoji="1" lang="en-US" altLang="ko-KR" sz="13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</p:txBody>
      </p:sp>
      <p:pic>
        <p:nvPicPr>
          <p:cNvPr id="7" name="그림 6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FF528EBA-CE11-C7C8-362E-72F7EDDC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296" y="1371599"/>
            <a:ext cx="5314162" cy="49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5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Model Architecture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3FF082-849B-FB6B-0BDA-DED973BF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007" y="2051362"/>
            <a:ext cx="4293638" cy="27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B5138D1-9F3D-D838-930F-D004F617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43" y="1198347"/>
            <a:ext cx="3749552" cy="50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927D786-EE2A-DCE6-806B-FC2C71E8EDD7}"/>
              </a:ext>
            </a:extLst>
          </p:cNvPr>
          <p:cNvSpPr/>
          <p:nvPr/>
        </p:nvSpPr>
        <p:spPr>
          <a:xfrm>
            <a:off x="2564780" y="2585638"/>
            <a:ext cx="825190" cy="2509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66355DE-ACDF-C9DB-59D8-8DA4E37AAF9A}"/>
              </a:ext>
            </a:extLst>
          </p:cNvPr>
          <p:cNvCxnSpPr>
            <a:stCxn id="5" idx="6"/>
          </p:cNvCxnSpPr>
          <p:nvPr/>
        </p:nvCxnSpPr>
        <p:spPr>
          <a:xfrm>
            <a:off x="3389970" y="2711089"/>
            <a:ext cx="3777037" cy="684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36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parameter count for bottleneck convolution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MobileNetV2</a:t>
            </a:r>
            <a:r>
              <a:rPr kumimoji="1" lang="ko-KR" altLang="en-US" sz="1300" b="1" dirty="0">
                <a:latin typeface="+mj-lt"/>
              </a:rPr>
              <a:t>의 </a:t>
            </a:r>
            <a:r>
              <a:rPr kumimoji="1" lang="en-US" altLang="ko-KR" sz="1300" b="1" dirty="0">
                <a:latin typeface="+mj-lt"/>
              </a:rPr>
              <a:t>Residual block</a:t>
            </a:r>
            <a:r>
              <a:rPr kumimoji="1" lang="ko-KR" altLang="en-US" sz="1300" dirty="0">
                <a:latin typeface="+mj-lt"/>
              </a:rPr>
              <a:t>은 </a:t>
            </a:r>
            <a:r>
              <a:rPr kumimoji="1" lang="en-US" altLang="ko-KR" sz="1300" dirty="0">
                <a:latin typeface="+mj-lt"/>
              </a:rPr>
              <a:t>expansion convolution</a:t>
            </a:r>
            <a:r>
              <a:rPr kumimoji="1" lang="ko-KR" altLang="en-US" sz="1300" dirty="0">
                <a:latin typeface="+mj-lt"/>
              </a:rPr>
              <a:t>과 </a:t>
            </a:r>
            <a:r>
              <a:rPr kumimoji="1" lang="en-US" altLang="ko-KR" sz="1300" dirty="0">
                <a:latin typeface="+mj-lt"/>
              </a:rPr>
              <a:t>pointwise convolution</a:t>
            </a:r>
            <a:r>
              <a:rPr kumimoji="1" lang="ko-KR" altLang="en-US" sz="1300" dirty="0">
                <a:latin typeface="+mj-lt"/>
              </a:rPr>
              <a:t>을 갖기 때문에 </a:t>
            </a:r>
            <a:r>
              <a:rPr kumimoji="1" lang="ko-KR" altLang="en-US" sz="1300" b="1" dirty="0">
                <a:latin typeface="+mj-lt"/>
              </a:rPr>
              <a:t>기존의 </a:t>
            </a:r>
            <a:r>
              <a:rPr kumimoji="1" lang="en-US" altLang="ko-KR" sz="1300" b="1" dirty="0">
                <a:latin typeface="+mj-lt"/>
              </a:rPr>
              <a:t>residual block</a:t>
            </a:r>
            <a:r>
              <a:rPr kumimoji="1" lang="ko-KR" altLang="en-US" sz="1300" b="1" dirty="0">
                <a:latin typeface="+mj-lt"/>
              </a:rPr>
              <a:t>과는 다른 모습</a:t>
            </a:r>
            <a:r>
              <a:rPr kumimoji="1" lang="en-US" altLang="ko-KR" sz="13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D7170C-922B-DACF-1DF5-1AD73F663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52" y="1583089"/>
            <a:ext cx="4032019" cy="48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E0AEA3-AA65-DC07-A1A2-AD6C42EF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" y="1583089"/>
            <a:ext cx="3488754" cy="14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0DFF7F-B184-1A6D-227C-059C9294B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971" y="1583089"/>
            <a:ext cx="3566383" cy="37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3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Implementation Notes – Memory Efficient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500" b="1" dirty="0">
                    <a:latin typeface="+mj-lt"/>
                  </a:rPr>
                  <a:t>A bottleneck operator </a:t>
                </a:r>
                <a14:m>
                  <m:oMath xmlns:m="http://schemas.openxmlformats.org/officeDocument/2006/math"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1500" b="1" dirty="0">
                    <a:latin typeface="+mj-lt"/>
                  </a:rPr>
                  <a:t> </a:t>
                </a:r>
                <a:r>
                  <a:rPr kumimoji="1" lang="ko-KR" altLang="en-US" sz="1500" b="1" dirty="0">
                    <a:latin typeface="+mj-lt"/>
                  </a:rPr>
                  <a:t>는 </a:t>
                </a:r>
                <a:r>
                  <a:rPr kumimoji="1" lang="en-US" altLang="ko-KR" sz="1500" b="1" dirty="0">
                    <a:latin typeface="+mj-lt"/>
                  </a:rPr>
                  <a:t>3</a:t>
                </a:r>
                <a:r>
                  <a:rPr kumimoji="1" lang="ko-KR" altLang="en-US" sz="1500" b="1" dirty="0">
                    <a:latin typeface="+mj-lt"/>
                  </a:rPr>
                  <a:t>가지 구성</a:t>
                </a:r>
                <a:r>
                  <a:rPr kumimoji="1" lang="en-US" altLang="ko-KR" sz="1500" b="1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kumimoji="1" lang="en-US" altLang="ko-KR" sz="1500" b="1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kumimoji="1" lang="en-US" altLang="ko-KR" sz="1500" b="1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15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en-US" altLang="ko-KR" sz="1500" b="1" dirty="0">
                    <a:latin typeface="+mj-lt"/>
                  </a:rPr>
                  <a:t>)</a:t>
                </a:r>
                <a:r>
                  <a:rPr kumimoji="1" lang="ko-KR" altLang="en-US" sz="1500" b="1" dirty="0" err="1">
                    <a:latin typeface="+mj-lt"/>
                  </a:rPr>
                  <a:t>으로</a:t>
                </a:r>
                <a:r>
                  <a:rPr kumimoji="1" lang="ko-KR" altLang="en-US" sz="1500" b="1" dirty="0">
                    <a:latin typeface="+mj-lt"/>
                  </a:rPr>
                  <a:t> 나타낼 수 있음</a:t>
                </a:r>
                <a:endParaRPr kumimoji="1" lang="en-US" altLang="ko-KR" sz="1500" b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500" dirty="0">
                  <a:latin typeface="+mj-lt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  <a:blipFill>
                <a:blip r:embed="rId2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2E51F-FD60-AF81-17E7-949D9EFC383E}"/>
                  </a:ext>
                </a:extLst>
              </p:cNvPr>
              <p:cNvSpPr txBox="1"/>
              <p:nvPr/>
            </p:nvSpPr>
            <p:spPr>
              <a:xfrm>
                <a:off x="5768495" y="2560346"/>
                <a:ext cx="5854391" cy="18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R" sz="1300" dirty="0"/>
                  <a:t>=n</a:t>
                </a:r>
                <a:r>
                  <a:rPr kumimoji="1" lang="ko-KR" altLang="en-US" sz="1300" dirty="0"/>
                  <a:t>이라고 하면</a:t>
                </a:r>
                <a:r>
                  <a:rPr kumimoji="1" lang="en-US" altLang="ko-KR" sz="1300" dirty="0"/>
                  <a:t>, </a:t>
                </a:r>
                <a:r>
                  <a:rPr kumimoji="1" lang="en-US" altLang="ko-KR" sz="1300" dirty="0" err="1"/>
                  <a:t>depthwise</a:t>
                </a:r>
                <a:r>
                  <a:rPr kumimoji="1" lang="en-US" altLang="ko-KR" sz="1300" dirty="0"/>
                  <a:t> conv</a:t>
                </a:r>
                <a:r>
                  <a:rPr kumimoji="1" lang="ko-KR" altLang="en-US" sz="1300" dirty="0"/>
                  <a:t>에서 하나의 </a:t>
                </a:r>
                <a:r>
                  <a:rPr kumimoji="1" lang="en-US" altLang="ko-KR" sz="1300" dirty="0"/>
                  <a:t>channel</a:t>
                </a:r>
                <a:r>
                  <a:rPr kumimoji="1" lang="ko-KR" altLang="en-US" sz="1300" dirty="0"/>
                  <a:t>씩만 계산된다</a:t>
                </a:r>
                <a:r>
                  <a:rPr kumimoji="1" lang="en-US" altLang="ko-KR" sz="13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à"/>
                </a:pPr>
                <a:r>
                  <a:rPr kumimoji="1" lang="ko-KR" altLang="en-US" sz="1300" dirty="0">
                    <a:sym typeface="Wingdings" pitchFamily="2" charset="2"/>
                  </a:rPr>
                  <a:t>이는 </a:t>
                </a:r>
                <a:r>
                  <a:rPr kumimoji="1" lang="en-US" altLang="ko-KR" sz="1300" dirty="0">
                    <a:sym typeface="Wingdings" pitchFamily="2" charset="2"/>
                  </a:rPr>
                  <a:t>cache miss</a:t>
                </a:r>
                <a:r>
                  <a:rPr kumimoji="1" lang="ko-KR" altLang="en-US" sz="1300" dirty="0">
                    <a:sym typeface="Wingdings" pitchFamily="2" charset="2"/>
                  </a:rPr>
                  <a:t>로 인해 </a:t>
                </a:r>
                <a:r>
                  <a:rPr kumimoji="1" lang="en-US" altLang="ko-KR" sz="1300" dirty="0">
                    <a:sym typeface="Wingdings" pitchFamily="2" charset="2"/>
                  </a:rPr>
                  <a:t>runtime performance</a:t>
                </a:r>
                <a:r>
                  <a:rPr kumimoji="1" lang="ko-KR" altLang="en-US" sz="1300" dirty="0">
                    <a:sym typeface="Wingdings" pitchFamily="2" charset="2"/>
                  </a:rPr>
                  <a:t>가 안 좋다고 함</a:t>
                </a:r>
                <a:endParaRPr kumimoji="1" lang="en-US" altLang="ko-KR" sz="1300" dirty="0">
                  <a:sym typeface="Wingdings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à"/>
                </a:pPr>
                <a:endParaRPr kumimoji="1" lang="en-US" altLang="ko-KR" sz="1300" dirty="0">
                  <a:sym typeface="Wingdings" pitchFamily="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300" dirty="0">
                    <a:sym typeface="Wingdings" pitchFamily="2" charset="2"/>
                  </a:rPr>
                  <a:t>t=2~5 </a:t>
                </a:r>
                <a:r>
                  <a:rPr kumimoji="1" lang="ko-KR" altLang="en-US" sz="1300" dirty="0" err="1">
                    <a:sym typeface="Wingdings" pitchFamily="2" charset="2"/>
                  </a:rPr>
                  <a:t>으로</a:t>
                </a:r>
                <a:r>
                  <a:rPr kumimoji="1" lang="ko-KR" altLang="en-US" sz="1300" dirty="0">
                    <a:sym typeface="Wingdings" pitchFamily="2" charset="2"/>
                  </a:rPr>
                  <a:t> 작게 한다면</a:t>
                </a:r>
                <a:r>
                  <a:rPr kumimoji="1" lang="en-US" altLang="ko-KR" sz="1300" dirty="0">
                    <a:sym typeface="Wingdings" pitchFamily="2" charset="2"/>
                  </a:rPr>
                  <a:t>, intermediate representation</a:t>
                </a:r>
                <a:r>
                  <a:rPr kumimoji="1" lang="ko-KR" altLang="en-US" sz="1300" dirty="0">
                    <a:sym typeface="Wingdings" pitchFamily="2" charset="2"/>
                  </a:rPr>
                  <a:t>을 보다 적은 </a:t>
                </a:r>
                <a:r>
                  <a:rPr kumimoji="1" lang="en-US" altLang="ko-KR" sz="1300" dirty="0">
                    <a:sym typeface="Wingdings" pitchFamily="2" charset="2"/>
                  </a:rPr>
                  <a:t>tensor</a:t>
                </a:r>
                <a:r>
                  <a:rPr kumimoji="1" lang="ko-KR" altLang="en-US" sz="1300" dirty="0">
                    <a:sym typeface="Wingdings" pitchFamily="2" charset="2"/>
                  </a:rPr>
                  <a:t>로 나누어 계산된다</a:t>
                </a:r>
                <a:r>
                  <a:rPr kumimoji="1" lang="en-US" altLang="ko-KR" sz="1300" dirty="0">
                    <a:sym typeface="Wingdings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sym typeface="Wingdings" pitchFamily="2" charset="2"/>
                  </a:rPr>
                  <a:t> Better runtime performance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2E51F-FD60-AF81-17E7-949D9EFC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495" y="2560346"/>
                <a:ext cx="5854391" cy="1854162"/>
              </a:xfrm>
              <a:prstGeom prst="rect">
                <a:avLst/>
              </a:prstGeom>
              <a:blipFill>
                <a:blip r:embed="rId3"/>
                <a:stretch>
                  <a:fillRect l="-216" b="-27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1ECA3A8E-98E3-81B2-684B-34435B3F6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03" y="1643448"/>
            <a:ext cx="4689313" cy="464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5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+mj-lt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8B6280C-C0AA-F9AE-0385-2DD80496A83A}"/>
              </a:ext>
            </a:extLst>
          </p:cNvPr>
          <p:cNvCxnSpPr/>
          <p:nvPr/>
        </p:nvCxnSpPr>
        <p:spPr>
          <a:xfrm>
            <a:off x="4102443" y="859316"/>
            <a:ext cx="0" cy="5600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328E068-0694-1051-9F44-47049BDCBA04}"/>
              </a:ext>
            </a:extLst>
          </p:cNvPr>
          <p:cNvCxnSpPr/>
          <p:nvPr/>
        </p:nvCxnSpPr>
        <p:spPr>
          <a:xfrm>
            <a:off x="7875373" y="859316"/>
            <a:ext cx="0" cy="5600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BB62A8-640B-96AA-CCEF-C5B276C50992}"/>
              </a:ext>
            </a:extLst>
          </p:cNvPr>
          <p:cNvSpPr txBox="1"/>
          <p:nvPr/>
        </p:nvSpPr>
        <p:spPr>
          <a:xfrm>
            <a:off x="621104" y="857218"/>
            <a:ext cx="308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ImageNet Classification</a:t>
            </a:r>
          </a:p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4090-DF74-6E38-B30A-5F83F80DF127}"/>
              </a:ext>
            </a:extLst>
          </p:cNvPr>
          <p:cNvSpPr txBox="1"/>
          <p:nvPr/>
        </p:nvSpPr>
        <p:spPr>
          <a:xfrm>
            <a:off x="4222984" y="836727"/>
            <a:ext cx="35494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Object Detection</a:t>
            </a:r>
          </a:p>
          <a:p>
            <a:endParaRPr kumimoji="1" lang="en-US" altLang="ko-KR" dirty="0"/>
          </a:p>
          <a:p>
            <a:r>
              <a:rPr kumimoji="1" lang="en-US" altLang="ko-KR" sz="1300" dirty="0" err="1"/>
              <a:t>SSDLite</a:t>
            </a:r>
            <a:r>
              <a:rPr kumimoji="1" lang="en-US" altLang="ko-KR" sz="1300" dirty="0"/>
              <a:t> : SSD(single shot detector)</a:t>
            </a:r>
            <a:r>
              <a:rPr kumimoji="1" lang="ko-KR" altLang="en-US" sz="1300" dirty="0"/>
              <a:t>의 모든 </a:t>
            </a:r>
            <a:r>
              <a:rPr kumimoji="1" lang="en-US" altLang="ko-KR" sz="1300" dirty="0"/>
              <a:t>regular convolution</a:t>
            </a:r>
            <a:r>
              <a:rPr kumimoji="1" lang="ko-KR" altLang="en-US" sz="1300" dirty="0"/>
              <a:t>을 </a:t>
            </a:r>
            <a:r>
              <a:rPr kumimoji="1" lang="en-US" altLang="ko-KR" sz="1300" dirty="0"/>
              <a:t>separable convolution</a:t>
            </a:r>
            <a:r>
              <a:rPr kumimoji="1" lang="ko-KR" altLang="en-US" sz="1300" dirty="0" err="1"/>
              <a:t>으로</a:t>
            </a:r>
            <a:r>
              <a:rPr kumimoji="1" lang="ko-KR" altLang="en-US" sz="1300" dirty="0"/>
              <a:t> 대체</a:t>
            </a:r>
            <a:r>
              <a:rPr kumimoji="1" lang="en-US" altLang="ko-KR" sz="1300" dirty="0"/>
              <a:t>.</a:t>
            </a:r>
            <a:endParaRPr kumimoji="1" lang="ko-KR" alt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06A86-EC14-0C08-4ECA-BE96439ECB75}"/>
              </a:ext>
            </a:extLst>
          </p:cNvPr>
          <p:cNvSpPr txBox="1"/>
          <p:nvPr/>
        </p:nvSpPr>
        <p:spPr>
          <a:xfrm>
            <a:off x="8564941" y="811051"/>
            <a:ext cx="308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Semantic Segmentation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473681-043A-E578-8DCC-493447B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25" y="1213594"/>
            <a:ext cx="3232417" cy="288124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878D0F-A615-8831-84C5-8D9873F7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5" y="4094835"/>
            <a:ext cx="2991335" cy="23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5C05BA2-CFFF-C150-8893-0809DA0A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45" y="2187325"/>
            <a:ext cx="3046290" cy="135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3684F61-6865-A368-51F5-59013818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07" y="3877646"/>
            <a:ext cx="3089403" cy="26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305408-61D2-ECD0-C172-626D317FBE71}"/>
              </a:ext>
            </a:extLst>
          </p:cNvPr>
          <p:cNvSpPr txBox="1"/>
          <p:nvPr/>
        </p:nvSpPr>
        <p:spPr>
          <a:xfrm>
            <a:off x="4269451" y="3594222"/>
            <a:ext cx="36159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 err="1"/>
              <a:t>mAP</a:t>
            </a:r>
            <a:r>
              <a:rPr kumimoji="1" lang="en-US" altLang="ko-KR" sz="1300" dirty="0"/>
              <a:t> : mean Average Precision(</a:t>
            </a:r>
            <a:r>
              <a:rPr kumimoji="1" lang="ko-KR" altLang="en-US" sz="1300" dirty="0"/>
              <a:t>성능평가지표</a:t>
            </a:r>
            <a:r>
              <a:rPr kumimoji="1" lang="en-US" altLang="ko-KR" sz="1300" dirty="0"/>
              <a:t>)</a:t>
            </a:r>
            <a:endParaRPr kumimoji="1" lang="ko-KR" altLang="en-US" sz="1300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38DA462-8AFA-5C30-0CC5-4EC16E11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22" y="1654375"/>
            <a:ext cx="3948799" cy="488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2F48EC-3653-DC59-BDE9-D3DE7A9DD8C2}"/>
              </a:ext>
            </a:extLst>
          </p:cNvPr>
          <p:cNvSpPr txBox="1"/>
          <p:nvPr/>
        </p:nvSpPr>
        <p:spPr>
          <a:xfrm>
            <a:off x="8083651" y="1455548"/>
            <a:ext cx="41716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 err="1"/>
              <a:t>mIoU</a:t>
            </a:r>
            <a:r>
              <a:rPr kumimoji="1" lang="en-US" altLang="ko-KR" sz="1300" dirty="0"/>
              <a:t> : mean Intersection over Union (</a:t>
            </a:r>
            <a:r>
              <a:rPr kumimoji="1" lang="ko-KR" altLang="en-US" sz="1300" dirty="0"/>
              <a:t>성능평가지표</a:t>
            </a:r>
            <a:r>
              <a:rPr kumimoji="1" lang="en-US" altLang="ko-KR" sz="1300" dirty="0"/>
              <a:t>)</a:t>
            </a:r>
            <a:endParaRPr kumimoji="1"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4166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Ablation Study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43" y="1021393"/>
            <a:ext cx="5782360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b="1" dirty="0">
                <a:latin typeface="+mj-lt"/>
              </a:rPr>
              <a:t>Inverted residual connections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FAAD4C5-D2F5-37FA-73C5-83B3D0109901}"/>
              </a:ext>
            </a:extLst>
          </p:cNvPr>
          <p:cNvCxnSpPr/>
          <p:nvPr/>
        </p:nvCxnSpPr>
        <p:spPr>
          <a:xfrm>
            <a:off x="6017742" y="859316"/>
            <a:ext cx="0" cy="5600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8108F2-0C2E-1F23-B8E3-D9D40E42E12A}"/>
              </a:ext>
            </a:extLst>
          </p:cNvPr>
          <p:cNvSpPr txBox="1">
            <a:spLocks/>
          </p:cNvSpPr>
          <p:nvPr/>
        </p:nvSpPr>
        <p:spPr>
          <a:xfrm>
            <a:off x="6174259" y="1021392"/>
            <a:ext cx="5782360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500" b="1" dirty="0">
                <a:latin typeface="+mj-lt"/>
              </a:rPr>
              <a:t>Importance of linear bottlenecks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223002-E364-90AE-9290-F8846731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1" y="1347206"/>
            <a:ext cx="4034641" cy="30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84FAF262-68AD-3E94-63B9-1E4AA1502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10"/>
          <a:stretch/>
        </p:blipFill>
        <p:spPr>
          <a:xfrm>
            <a:off x="1052601" y="4431008"/>
            <a:ext cx="3740695" cy="209618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D26BAC0-50A6-20FC-914E-4241BF67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00" y="1416645"/>
            <a:ext cx="3916299" cy="30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39906E38-23B3-5226-433E-8A4308D0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75" t="26528" r="13886" b="55495"/>
          <a:stretch/>
        </p:blipFill>
        <p:spPr>
          <a:xfrm>
            <a:off x="8104179" y="4720250"/>
            <a:ext cx="2154139" cy="1517703"/>
          </a:xfrm>
          <a:prstGeom prst="rect">
            <a:avLst/>
          </a:prstGeom>
        </p:spPr>
      </p:pic>
      <p:cxnSp>
        <p:nvCxnSpPr>
          <p:cNvPr id="10" name="구부러진 연결선[U] 9">
            <a:extLst>
              <a:ext uri="{FF2B5EF4-FFF2-40B4-BE49-F238E27FC236}">
                <a16:creationId xmlns:a16="http://schemas.microsoft.com/office/drawing/2014/main" id="{23B18F03-A9B7-13C2-581F-B0FBBF7A52C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087822" y="5479102"/>
            <a:ext cx="4016357" cy="357505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52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Conclusion and Future 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2054320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+mj-lt"/>
              </a:rPr>
              <a:t>우리는 </a:t>
            </a:r>
            <a:r>
              <a:rPr kumimoji="1" lang="en-US" altLang="ko-KR" sz="1300" b="1" dirty="0">
                <a:latin typeface="+mj-lt"/>
              </a:rPr>
              <a:t>mobile model</a:t>
            </a:r>
            <a:r>
              <a:rPr kumimoji="1" lang="ko-KR" altLang="en-US" sz="1300" b="1" dirty="0">
                <a:latin typeface="+mj-lt"/>
              </a:rPr>
              <a:t>에 사용</a:t>
            </a:r>
            <a:r>
              <a:rPr kumimoji="1" lang="ko-KR" altLang="en-US" sz="1300" dirty="0">
                <a:latin typeface="+mj-lt"/>
              </a:rPr>
              <a:t>할 수 있는 매우 간단한 </a:t>
            </a:r>
            <a:r>
              <a:rPr kumimoji="1" lang="en-US" altLang="ko-KR" sz="1300" b="1" dirty="0">
                <a:latin typeface="+mj-lt"/>
              </a:rPr>
              <a:t>network architecture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소개했다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>
                <a:latin typeface="+mj-lt"/>
              </a:rPr>
              <a:t>우리의 </a:t>
            </a:r>
            <a:r>
              <a:rPr kumimoji="1" lang="en-US" altLang="ko-KR" sz="1300" b="1" dirty="0">
                <a:latin typeface="+mj-lt"/>
              </a:rPr>
              <a:t>basic block</a:t>
            </a:r>
            <a:r>
              <a:rPr kumimoji="1" lang="ko-KR" altLang="en-US" sz="1300" dirty="0">
                <a:latin typeface="+mj-lt"/>
              </a:rPr>
              <a:t>은 여러가지 </a:t>
            </a:r>
            <a:r>
              <a:rPr kumimoji="1" lang="en-US" altLang="ko-KR" sz="1300" dirty="0">
                <a:latin typeface="+mj-lt"/>
              </a:rPr>
              <a:t>properties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갖는데</a:t>
            </a:r>
            <a:r>
              <a:rPr kumimoji="1" lang="en-US" altLang="ko-KR" sz="1300" dirty="0">
                <a:latin typeface="+mj-lt"/>
              </a:rPr>
              <a:t>, </a:t>
            </a:r>
            <a:r>
              <a:rPr kumimoji="1" lang="ko-KR" altLang="en-US" sz="1300" dirty="0">
                <a:latin typeface="+mj-lt"/>
              </a:rPr>
              <a:t>그것들은 </a:t>
            </a:r>
            <a:r>
              <a:rPr kumimoji="1" lang="en-US" altLang="ko-KR" sz="1300" b="1" dirty="0">
                <a:latin typeface="+mj-lt"/>
              </a:rPr>
              <a:t>memory-efficient inference</a:t>
            </a:r>
            <a:r>
              <a:rPr kumimoji="1" lang="ko-KR" altLang="en-US" sz="1300" b="1" dirty="0" err="1">
                <a:latin typeface="+mj-lt"/>
              </a:rPr>
              <a:t>를</a:t>
            </a:r>
            <a:r>
              <a:rPr kumimoji="1" lang="ko-KR" altLang="en-US" sz="1300" b="1" dirty="0">
                <a:latin typeface="+mj-lt"/>
              </a:rPr>
              <a:t> 제공</a:t>
            </a:r>
            <a:r>
              <a:rPr kumimoji="1" lang="ko-KR" altLang="en-US" sz="1300" dirty="0">
                <a:latin typeface="+mj-lt"/>
              </a:rPr>
              <a:t>한다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>
                <a:latin typeface="+mj-lt"/>
              </a:rPr>
              <a:t>network</a:t>
            </a:r>
            <a:r>
              <a:rPr kumimoji="1" lang="ko-KR" altLang="en-US" sz="1300" b="1" dirty="0">
                <a:latin typeface="+mj-lt"/>
              </a:rPr>
              <a:t>의 </a:t>
            </a:r>
            <a:r>
              <a:rPr kumimoji="1" lang="en-US" altLang="ko-KR" sz="1300" b="1" dirty="0">
                <a:latin typeface="+mj-lt"/>
              </a:rPr>
              <a:t>capacity</a:t>
            </a:r>
            <a:r>
              <a:rPr kumimoji="1" lang="ko-KR" altLang="en-US" sz="1300" b="1" dirty="0">
                <a:latin typeface="+mj-lt"/>
              </a:rPr>
              <a:t>와 </a:t>
            </a:r>
            <a:r>
              <a:rPr kumimoji="1" lang="en-US" altLang="ko-KR" sz="1300" b="1" dirty="0">
                <a:latin typeface="+mj-lt"/>
              </a:rPr>
              <a:t>expressiveness</a:t>
            </a:r>
            <a:r>
              <a:rPr kumimoji="1" lang="ko-KR" altLang="en-US" sz="1300" b="1" dirty="0">
                <a:latin typeface="+mj-lt"/>
              </a:rPr>
              <a:t>가 </a:t>
            </a:r>
            <a:r>
              <a:rPr kumimoji="1" lang="ko-KR" altLang="en-US" sz="1300" b="1" dirty="0" err="1">
                <a:latin typeface="+mj-lt"/>
              </a:rPr>
              <a:t>얽혀있던</a:t>
            </a:r>
            <a:r>
              <a:rPr kumimoji="1" lang="ko-KR" altLang="en-US" sz="1300" b="1" dirty="0">
                <a:latin typeface="+mj-lt"/>
              </a:rPr>
              <a:t> </a:t>
            </a:r>
            <a:r>
              <a:rPr kumimoji="1" lang="en-US" altLang="ko-KR" sz="1300" b="1" dirty="0">
                <a:latin typeface="+mj-lt"/>
              </a:rPr>
              <a:t>traditional convolution block</a:t>
            </a:r>
            <a:r>
              <a:rPr kumimoji="1" lang="ko-KR" altLang="en-US" sz="1300" b="1" dirty="0">
                <a:latin typeface="+mj-lt"/>
              </a:rPr>
              <a:t>과는 대조</a:t>
            </a:r>
            <a:r>
              <a:rPr kumimoji="1" lang="ko-KR" altLang="en-US" sz="1300" dirty="0">
                <a:latin typeface="+mj-lt"/>
              </a:rPr>
              <a:t>되어</a:t>
            </a:r>
            <a:r>
              <a:rPr kumimoji="1" lang="en-US" altLang="ko-KR" sz="1300" dirty="0">
                <a:latin typeface="+mj-lt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제안된 </a:t>
            </a:r>
            <a:r>
              <a:rPr kumimoji="1" lang="en-US" altLang="ko-KR" sz="1300" b="1" dirty="0">
                <a:latin typeface="+mj-lt"/>
              </a:rPr>
              <a:t>basic block</a:t>
            </a:r>
            <a:r>
              <a:rPr kumimoji="1" lang="ko-KR" altLang="en-US" sz="1300" dirty="0">
                <a:latin typeface="+mj-lt"/>
              </a:rPr>
              <a:t>은 </a:t>
            </a:r>
            <a:r>
              <a:rPr kumimoji="1" lang="en-US" altLang="ko-KR" sz="1300" dirty="0">
                <a:latin typeface="+mj-lt"/>
              </a:rPr>
              <a:t>bottleneck input</a:t>
            </a:r>
            <a:r>
              <a:rPr kumimoji="1" lang="ko-KR" altLang="en-US" sz="1300" dirty="0" err="1">
                <a:latin typeface="+mj-lt"/>
              </a:rPr>
              <a:t>으로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encode</a:t>
            </a:r>
            <a:r>
              <a:rPr kumimoji="1" lang="ko-KR" altLang="en-US" sz="1300" dirty="0">
                <a:latin typeface="+mj-lt"/>
              </a:rPr>
              <a:t>된 </a:t>
            </a:r>
            <a:r>
              <a:rPr kumimoji="1" lang="en-US" altLang="ko-KR" sz="1300" b="1" dirty="0">
                <a:latin typeface="+mj-lt"/>
              </a:rPr>
              <a:t>capacity</a:t>
            </a:r>
            <a:r>
              <a:rPr kumimoji="1" lang="ko-KR" altLang="en-US" sz="1300" b="1" dirty="0">
                <a:latin typeface="+mj-lt"/>
              </a:rPr>
              <a:t>와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expansion layer</a:t>
            </a:r>
            <a:r>
              <a:rPr kumimoji="1" lang="ko-KR" altLang="en-US" sz="1300" dirty="0">
                <a:latin typeface="+mj-lt"/>
              </a:rPr>
              <a:t>로 </a:t>
            </a:r>
            <a:r>
              <a:rPr kumimoji="1" lang="en-US" altLang="ko-KR" sz="1300" dirty="0">
                <a:latin typeface="+mj-lt"/>
              </a:rPr>
              <a:t>encode</a:t>
            </a:r>
            <a:r>
              <a:rPr kumimoji="1" lang="ko-KR" altLang="en-US" sz="1300" dirty="0">
                <a:latin typeface="+mj-lt"/>
              </a:rPr>
              <a:t>된 </a:t>
            </a:r>
            <a:r>
              <a:rPr kumimoji="1" lang="en-US" altLang="ko-KR" sz="1300" b="1" dirty="0">
                <a:latin typeface="+mj-lt"/>
              </a:rPr>
              <a:t>expressiveness</a:t>
            </a:r>
            <a:r>
              <a:rPr kumimoji="1" lang="ko-KR" altLang="en-US" sz="1300" b="1" dirty="0">
                <a:latin typeface="+mj-lt"/>
              </a:rPr>
              <a:t>가 분리</a:t>
            </a:r>
            <a:r>
              <a:rPr kumimoji="1" lang="ko-KR" altLang="en-US" sz="1300" dirty="0">
                <a:latin typeface="+mj-lt"/>
              </a:rPr>
              <a:t>되어지는 독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</a:t>
            </a:r>
            <a:r>
              <a:rPr kumimoji="1" lang="ko-KR" altLang="en-US" sz="1300" dirty="0" err="1">
                <a:latin typeface="+mj-lt"/>
              </a:rPr>
              <a:t>특한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property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갖는다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b="1" dirty="0">
                <a:latin typeface="+mj-lt"/>
              </a:rPr>
              <a:t>    </a:t>
            </a:r>
            <a:r>
              <a:rPr kumimoji="1" lang="ko-KR" altLang="en-US" sz="1300" dirty="0">
                <a:latin typeface="+mj-lt"/>
              </a:rPr>
              <a:t>이렇게 </a:t>
            </a:r>
            <a:r>
              <a:rPr kumimoji="1" lang="en-US" altLang="ko-KR" sz="1300" dirty="0">
                <a:latin typeface="+mj-lt"/>
              </a:rPr>
              <a:t>capacity</a:t>
            </a:r>
            <a:r>
              <a:rPr kumimoji="1" lang="ko-KR" altLang="en-US" sz="1300" dirty="0">
                <a:latin typeface="+mj-lt"/>
              </a:rPr>
              <a:t>와 </a:t>
            </a:r>
            <a:r>
              <a:rPr kumimoji="1" lang="en-US" altLang="ko-KR" sz="1300" dirty="0">
                <a:latin typeface="+mj-lt"/>
              </a:rPr>
              <a:t>expressiveness</a:t>
            </a:r>
            <a:r>
              <a:rPr kumimoji="1" lang="ko-KR" altLang="en-US" sz="1300" dirty="0">
                <a:latin typeface="+mj-lt"/>
              </a:rPr>
              <a:t>가 분리될 수 있어서 </a:t>
            </a:r>
            <a:r>
              <a:rPr kumimoji="1" lang="ko-KR" altLang="en-US" sz="1300" b="1" dirty="0">
                <a:latin typeface="+mj-lt"/>
              </a:rPr>
              <a:t>따로따로 </a:t>
            </a:r>
            <a:r>
              <a:rPr kumimoji="1" lang="en-US" altLang="ko-KR" sz="1300" b="1" dirty="0">
                <a:latin typeface="+mj-lt"/>
              </a:rPr>
              <a:t>control</a:t>
            </a:r>
            <a:r>
              <a:rPr kumimoji="1" lang="ko-KR" altLang="en-US" sz="1300" dirty="0">
                <a:latin typeface="+mj-lt"/>
              </a:rPr>
              <a:t>할 수 있고</a:t>
            </a:r>
            <a:r>
              <a:rPr kumimoji="1" lang="en-US" altLang="ko-KR" sz="1300" dirty="0">
                <a:latin typeface="+mj-lt"/>
              </a:rPr>
              <a:t>, </a:t>
            </a:r>
            <a:r>
              <a:rPr kumimoji="1" lang="ko-KR" altLang="en-US" sz="1300" dirty="0">
                <a:latin typeface="+mj-lt"/>
              </a:rPr>
              <a:t>이는 추후 연구에 중요한 방향이 될 것임</a:t>
            </a:r>
            <a:r>
              <a:rPr kumimoji="1" lang="en-US" altLang="ko-KR" sz="1300" dirty="0">
                <a:latin typeface="+mj-lt"/>
              </a:rPr>
              <a:t>. (?)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(</a:t>
            </a:r>
            <a:r>
              <a:rPr kumimoji="1" lang="ko-KR" altLang="en-US" sz="1300" dirty="0">
                <a:latin typeface="+mj-lt"/>
              </a:rPr>
              <a:t>나의 생각</a:t>
            </a:r>
            <a:r>
              <a:rPr kumimoji="1" lang="en-US" altLang="ko-KR" sz="1300" dirty="0">
                <a:latin typeface="+mj-lt"/>
              </a:rPr>
              <a:t>) 1x1 convolution</a:t>
            </a:r>
            <a:r>
              <a:rPr kumimoji="1" lang="ko-KR" altLang="en-US" sz="1300" dirty="0" err="1">
                <a:latin typeface="+mj-lt"/>
              </a:rPr>
              <a:t>으로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expansion layer</a:t>
            </a:r>
            <a:r>
              <a:rPr kumimoji="1" lang="ko-KR" altLang="en-US" sz="1300" dirty="0">
                <a:latin typeface="+mj-lt"/>
              </a:rPr>
              <a:t>에서 </a:t>
            </a:r>
            <a:r>
              <a:rPr kumimoji="1" lang="en-US" altLang="ko-KR" sz="1300" dirty="0">
                <a:latin typeface="+mj-lt"/>
              </a:rPr>
              <a:t>channel</a:t>
            </a:r>
            <a:r>
              <a:rPr kumimoji="1" lang="ko-KR" altLang="en-US" sz="1300" dirty="0">
                <a:latin typeface="+mj-lt"/>
              </a:rPr>
              <a:t>수를 얼만큼 </a:t>
            </a:r>
            <a:r>
              <a:rPr kumimoji="1" lang="ko-KR" altLang="en-US" sz="1300" dirty="0" err="1">
                <a:latin typeface="+mj-lt"/>
              </a:rPr>
              <a:t>늘리냐에</a:t>
            </a:r>
            <a:r>
              <a:rPr kumimoji="1" lang="ko-KR" altLang="en-US" sz="1300" dirty="0">
                <a:latin typeface="+mj-lt"/>
              </a:rPr>
              <a:t> 따라 </a:t>
            </a:r>
            <a:r>
              <a:rPr kumimoji="1" lang="en-US" altLang="ko-KR" sz="1300" b="1" dirty="0">
                <a:latin typeface="+mj-lt"/>
              </a:rPr>
              <a:t>expressiveness</a:t>
            </a:r>
            <a:r>
              <a:rPr kumimoji="1" lang="ko-KR" altLang="en-US" sz="1300" dirty="0">
                <a:latin typeface="+mj-lt"/>
              </a:rPr>
              <a:t>에 영향을 미침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                inverted</a:t>
            </a:r>
            <a:r>
              <a:rPr kumimoji="1" lang="ko-KR" altLang="en-US" sz="1300" dirty="0">
                <a:latin typeface="+mj-lt"/>
              </a:rPr>
              <a:t>된 </a:t>
            </a:r>
            <a:r>
              <a:rPr kumimoji="1" lang="en-US" altLang="ko-KR" sz="1300" dirty="0">
                <a:latin typeface="+mj-lt"/>
              </a:rPr>
              <a:t>block(input</a:t>
            </a:r>
            <a:r>
              <a:rPr kumimoji="1" lang="ko-KR" altLang="en-US" sz="1300" dirty="0">
                <a:latin typeface="+mj-lt"/>
              </a:rPr>
              <a:t>과 </a:t>
            </a:r>
            <a:r>
              <a:rPr kumimoji="1" lang="en-US" altLang="ko-KR" sz="1300" dirty="0">
                <a:latin typeface="+mj-lt"/>
              </a:rPr>
              <a:t>output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en-US" altLang="ko-KR" sz="1300" dirty="0">
                <a:latin typeface="+mj-lt"/>
              </a:rPr>
              <a:t>depth</a:t>
            </a:r>
            <a:r>
              <a:rPr kumimoji="1" lang="ko-KR" altLang="en-US" sz="1300" dirty="0">
                <a:latin typeface="+mj-lt"/>
              </a:rPr>
              <a:t>가 작은</a:t>
            </a:r>
            <a:r>
              <a:rPr kumimoji="1" lang="en-US" altLang="ko-KR" sz="1300" dirty="0">
                <a:latin typeface="+mj-lt"/>
              </a:rPr>
              <a:t>)</a:t>
            </a:r>
            <a:r>
              <a:rPr kumimoji="1" lang="ko-KR" altLang="en-US" sz="1300" dirty="0">
                <a:latin typeface="+mj-lt"/>
              </a:rPr>
              <a:t>이므로 </a:t>
            </a:r>
            <a:r>
              <a:rPr kumimoji="1" lang="en-US" altLang="ko-KR" sz="1300" dirty="0">
                <a:latin typeface="+mj-lt"/>
              </a:rPr>
              <a:t>expansion</a:t>
            </a:r>
            <a:r>
              <a:rPr kumimoji="1" lang="ko-KR" altLang="en-US" sz="1300" dirty="0">
                <a:latin typeface="+mj-lt"/>
              </a:rPr>
              <a:t>하기 위한 </a:t>
            </a:r>
            <a:r>
              <a:rPr kumimoji="1" lang="en-US" altLang="ko-KR" sz="1300" dirty="0">
                <a:latin typeface="+mj-lt"/>
              </a:rPr>
              <a:t>1x1 filter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en-US" altLang="ko-KR" sz="1300" dirty="0">
                <a:latin typeface="+mj-lt"/>
              </a:rPr>
              <a:t>depth</a:t>
            </a:r>
            <a:r>
              <a:rPr kumimoji="1" lang="ko-KR" altLang="en-US" sz="1300" dirty="0">
                <a:latin typeface="+mj-lt"/>
              </a:rPr>
              <a:t>도 작고</a:t>
            </a:r>
            <a:r>
              <a:rPr kumimoji="1" lang="en-US" altLang="ko-KR" sz="1300" dirty="0">
                <a:latin typeface="+mj-lt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                또한 중간에도 </a:t>
            </a:r>
            <a:r>
              <a:rPr kumimoji="1" lang="en-US" altLang="ko-KR" sz="1300" dirty="0">
                <a:latin typeface="+mj-lt"/>
              </a:rPr>
              <a:t>depth</a:t>
            </a:r>
            <a:r>
              <a:rPr kumimoji="1" lang="ko-KR" altLang="en-US" sz="1300" dirty="0">
                <a:latin typeface="+mj-lt"/>
              </a:rPr>
              <a:t>가</a:t>
            </a:r>
            <a:r>
              <a:rPr kumimoji="1" lang="en-US" altLang="ko-KR" sz="1300" dirty="0">
                <a:latin typeface="+mj-lt"/>
              </a:rPr>
              <a:t> 1</a:t>
            </a:r>
            <a:r>
              <a:rPr kumimoji="1" lang="ko-KR" altLang="en-US" sz="1300" dirty="0">
                <a:latin typeface="+mj-lt"/>
              </a:rPr>
              <a:t>인 </a:t>
            </a:r>
            <a:r>
              <a:rPr kumimoji="1" lang="en-US" altLang="ko-KR" sz="1300" dirty="0">
                <a:latin typeface="+mj-lt"/>
              </a:rPr>
              <a:t>filter</a:t>
            </a:r>
            <a:r>
              <a:rPr kumimoji="1" lang="ko-KR" altLang="en-US" sz="1300" dirty="0">
                <a:latin typeface="+mj-lt"/>
              </a:rPr>
              <a:t>로 </a:t>
            </a:r>
            <a:r>
              <a:rPr kumimoji="1" lang="en-US" altLang="ko-KR" sz="1300" dirty="0" err="1">
                <a:latin typeface="+mj-lt"/>
              </a:rPr>
              <a:t>depthwise</a:t>
            </a:r>
            <a:r>
              <a:rPr kumimoji="1" lang="en-US" altLang="ko-KR" sz="1300" dirty="0">
                <a:latin typeface="+mj-lt"/>
              </a:rPr>
              <a:t> convolution</a:t>
            </a:r>
            <a:r>
              <a:rPr kumimoji="1" lang="ko-KR" altLang="en-US" sz="1300" dirty="0">
                <a:latin typeface="+mj-lt"/>
              </a:rPr>
              <a:t>을 하기 때문에 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                일반적인 </a:t>
            </a:r>
            <a:r>
              <a:rPr kumimoji="1" lang="en-US" altLang="ko-KR" sz="1300" dirty="0">
                <a:latin typeface="+mj-lt"/>
              </a:rPr>
              <a:t>convolution</a:t>
            </a:r>
            <a:r>
              <a:rPr kumimoji="1" lang="ko-KR" altLang="en-US" sz="1300" dirty="0">
                <a:latin typeface="+mj-lt"/>
              </a:rPr>
              <a:t> 연산보다는 </a:t>
            </a:r>
            <a:r>
              <a:rPr kumimoji="1" lang="en-US" altLang="ko-KR" sz="1300" dirty="0">
                <a:latin typeface="+mj-lt"/>
              </a:rPr>
              <a:t>parameter</a:t>
            </a:r>
            <a:r>
              <a:rPr kumimoji="1" lang="ko-KR" altLang="en-US" sz="1300" dirty="0">
                <a:latin typeface="+mj-lt"/>
              </a:rPr>
              <a:t>가 훨씬 적게 필요 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 </a:t>
            </a:r>
            <a:r>
              <a:rPr kumimoji="1" lang="en-US" altLang="ko-KR" sz="1300" b="1" dirty="0">
                <a:latin typeface="+mj-lt"/>
                <a:sym typeface="Wingdings" pitchFamily="2" charset="2"/>
              </a:rPr>
              <a:t>capacity</a:t>
            </a:r>
            <a:r>
              <a:rPr kumimoji="1" lang="ko-KR" altLang="en-US" sz="1300" dirty="0">
                <a:latin typeface="+mj-lt"/>
                <a:sym typeface="Wingdings" pitchFamily="2" charset="2"/>
              </a:rPr>
              <a:t>에 영향을 미친다</a:t>
            </a:r>
            <a:r>
              <a:rPr kumimoji="1" lang="en-US" altLang="ko-KR" sz="1300" dirty="0">
                <a:latin typeface="+mj-lt"/>
                <a:sym typeface="Wingdings" pitchFamily="2" charset="2"/>
              </a:rPr>
              <a:t>.</a:t>
            </a: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553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My Conclusion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>
                <a:latin typeface="+mj-lt"/>
              </a:rPr>
              <a:t>Memory efficient network architecture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만들기 위해 </a:t>
            </a:r>
            <a:r>
              <a:rPr kumimoji="1" lang="en-US" altLang="ko-KR" sz="1300" dirty="0">
                <a:latin typeface="+mj-lt"/>
              </a:rPr>
              <a:t>parameter</a:t>
            </a:r>
            <a:r>
              <a:rPr kumimoji="1" lang="ko-KR" altLang="en-US" sz="1300" dirty="0">
                <a:latin typeface="+mj-lt"/>
              </a:rPr>
              <a:t>수를 줄이고</a:t>
            </a:r>
            <a:r>
              <a:rPr kumimoji="1" lang="en-US" altLang="ko-KR" sz="1300" dirty="0">
                <a:latin typeface="+mj-lt"/>
              </a:rPr>
              <a:t>, computation</a:t>
            </a:r>
            <a:r>
              <a:rPr kumimoji="1" lang="ko-KR" altLang="en-US" sz="1300" dirty="0">
                <a:latin typeface="+mj-lt"/>
              </a:rPr>
              <a:t>을 줄이는 것 뿐만 아니라    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1300" dirty="0">
                <a:latin typeface="+mj-lt"/>
              </a:rPr>
              <a:t>    논문에서 </a:t>
            </a:r>
            <a:r>
              <a:rPr kumimoji="1" lang="en-US" altLang="ko-KR" sz="1300" dirty="0">
                <a:latin typeface="+mj-lt"/>
              </a:rPr>
              <a:t>cache miss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고려했던 것처럼 </a:t>
            </a:r>
            <a:r>
              <a:rPr kumimoji="1" lang="en-US" altLang="ko-KR" sz="1300" dirty="0">
                <a:latin typeface="+mj-lt"/>
              </a:rPr>
              <a:t>CPU</a:t>
            </a:r>
            <a:r>
              <a:rPr kumimoji="1" lang="ko-KR" altLang="en-US" sz="1300" dirty="0">
                <a:latin typeface="+mj-lt"/>
              </a:rPr>
              <a:t>와 </a:t>
            </a:r>
            <a:r>
              <a:rPr kumimoji="1" lang="en-US" altLang="ko-KR" sz="1300" dirty="0">
                <a:latin typeface="+mj-lt"/>
              </a:rPr>
              <a:t>GPU </a:t>
            </a:r>
            <a:r>
              <a:rPr kumimoji="1" lang="ko-KR" altLang="en-US" sz="1300" dirty="0">
                <a:latin typeface="+mj-lt"/>
              </a:rPr>
              <a:t>내부에서 </a:t>
            </a:r>
            <a:r>
              <a:rPr kumimoji="1" lang="en-US" altLang="ko-KR" sz="1300" dirty="0">
                <a:latin typeface="+mj-lt"/>
              </a:rPr>
              <a:t>data</a:t>
            </a:r>
            <a:r>
              <a:rPr kumimoji="1" lang="ko-KR" altLang="en-US" sz="1300" dirty="0">
                <a:latin typeface="+mj-lt"/>
              </a:rPr>
              <a:t>들이 어떻게 다루어지고 있는지에 대한 많은 공부와 고민을 해야 한다는 것을 느낌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300" b="1" dirty="0" err="1">
                <a:latin typeface="+mj-lt"/>
              </a:rPr>
              <a:t>MobileNet</a:t>
            </a:r>
            <a:r>
              <a:rPr kumimoji="1" lang="ko-KR" altLang="en-US" sz="1300" b="1" dirty="0">
                <a:latin typeface="+mj-lt"/>
              </a:rPr>
              <a:t>의 </a:t>
            </a:r>
            <a:r>
              <a:rPr kumimoji="1" lang="en-US" altLang="ko-KR" sz="1300" b="1" dirty="0">
                <a:latin typeface="+mj-lt"/>
              </a:rPr>
              <a:t>parameter</a:t>
            </a:r>
            <a:r>
              <a:rPr kumimoji="1" lang="ko-KR" altLang="en-US" sz="1300" b="1" dirty="0">
                <a:latin typeface="+mj-lt"/>
              </a:rPr>
              <a:t>가 기존의 </a:t>
            </a:r>
            <a:r>
              <a:rPr kumimoji="1" lang="en-US" altLang="ko-KR" sz="1300" b="1" dirty="0">
                <a:latin typeface="+mj-lt"/>
              </a:rPr>
              <a:t>convolution</a:t>
            </a:r>
            <a:r>
              <a:rPr kumimoji="1" lang="ko-KR" altLang="en-US" sz="1300" b="1" dirty="0">
                <a:latin typeface="+mj-lt"/>
              </a:rPr>
              <a:t>보다 많이 절약되었는데도 매우 좋은 성능을 보인 이유</a:t>
            </a:r>
            <a:r>
              <a:rPr kumimoji="1" lang="ko-KR" altLang="en-US" sz="1300" dirty="0">
                <a:latin typeface="+mj-lt"/>
              </a:rPr>
              <a:t>는</a:t>
            </a:r>
            <a:endParaRPr kumimoji="1" lang="en-US" altLang="ko-KR" sz="13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Pointwise convolution</a:t>
            </a:r>
            <a:r>
              <a:rPr kumimoji="1" lang="ko-KR" altLang="en-US" sz="1300" dirty="0" err="1">
                <a:latin typeface="+mj-lt"/>
              </a:rPr>
              <a:t>으로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feature</a:t>
            </a:r>
            <a:r>
              <a:rPr kumimoji="1" lang="ko-KR" altLang="en-US" sz="1300" dirty="0">
                <a:latin typeface="+mj-lt"/>
              </a:rPr>
              <a:t>들을 </a:t>
            </a:r>
            <a:r>
              <a:rPr kumimoji="1" lang="ko-KR" altLang="en-US" sz="1300" b="1" dirty="0">
                <a:latin typeface="+mj-lt"/>
              </a:rPr>
              <a:t>압축</a:t>
            </a:r>
            <a:r>
              <a:rPr kumimoji="1" lang="ko-KR" altLang="en-US" sz="1300" dirty="0">
                <a:latin typeface="+mj-lt"/>
              </a:rPr>
              <a:t>시켰고</a:t>
            </a:r>
            <a:r>
              <a:rPr kumimoji="1" lang="en-US" altLang="ko-KR" sz="1300" dirty="0">
                <a:latin typeface="+mj-lt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</a:t>
            </a:r>
            <a:r>
              <a:rPr kumimoji="1" lang="ko-KR" altLang="en-US" sz="1300" dirty="0">
                <a:latin typeface="+mj-lt"/>
              </a:rPr>
              <a:t>그 압축된 </a:t>
            </a:r>
            <a:r>
              <a:rPr kumimoji="1" lang="en-US" altLang="ko-KR" sz="1300" dirty="0">
                <a:latin typeface="+mj-lt"/>
              </a:rPr>
              <a:t>feature</a:t>
            </a:r>
            <a:r>
              <a:rPr kumimoji="1" lang="ko-KR" altLang="en-US" sz="1300" dirty="0">
                <a:latin typeface="+mj-lt"/>
              </a:rPr>
              <a:t>가 다음 </a:t>
            </a:r>
            <a:r>
              <a:rPr kumimoji="1" lang="en-US" altLang="ko-KR" sz="1300" dirty="0">
                <a:latin typeface="+mj-lt"/>
              </a:rPr>
              <a:t>bottleneck layer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en-US" altLang="ko-KR" sz="1300" dirty="0">
                <a:latin typeface="+mj-lt"/>
              </a:rPr>
              <a:t>input</a:t>
            </a:r>
            <a:r>
              <a:rPr kumimoji="1" lang="ko-KR" altLang="en-US" sz="1300" dirty="0" err="1">
                <a:latin typeface="+mj-lt"/>
              </a:rPr>
              <a:t>으로</a:t>
            </a:r>
            <a:r>
              <a:rPr kumimoji="1" lang="ko-KR" altLang="en-US" sz="1300" dirty="0">
                <a:latin typeface="+mj-lt"/>
              </a:rPr>
              <a:t> 사용되어 </a:t>
            </a:r>
            <a:r>
              <a:rPr kumimoji="1" lang="en-US" altLang="ko-KR" sz="1300" dirty="0">
                <a:latin typeface="+mj-lt"/>
              </a:rPr>
              <a:t>expansion</a:t>
            </a:r>
            <a:r>
              <a:rPr kumimoji="1" lang="ko-KR" altLang="en-US" sz="1300" dirty="0">
                <a:latin typeface="+mj-lt"/>
              </a:rPr>
              <a:t> </a:t>
            </a:r>
            <a:r>
              <a:rPr kumimoji="1" lang="en-US" altLang="ko-KR" sz="1300" dirty="0">
                <a:latin typeface="+mj-lt"/>
              </a:rPr>
              <a:t>layer</a:t>
            </a:r>
            <a:r>
              <a:rPr kumimoji="1" lang="ko-KR" altLang="en-US" sz="1300" dirty="0" err="1">
                <a:latin typeface="+mj-lt"/>
              </a:rPr>
              <a:t>를</a:t>
            </a:r>
            <a:r>
              <a:rPr kumimoji="1" lang="ko-KR" altLang="en-US" sz="1300" dirty="0">
                <a:latin typeface="+mj-lt"/>
              </a:rPr>
              <a:t> 거쳐 다시 </a:t>
            </a:r>
            <a:r>
              <a:rPr kumimoji="1" lang="en-US" altLang="ko-KR" sz="1300" b="1" dirty="0">
                <a:latin typeface="+mj-lt"/>
              </a:rPr>
              <a:t>decode</a:t>
            </a:r>
            <a:r>
              <a:rPr kumimoji="1" lang="ko-KR" altLang="en-US" sz="1300" dirty="0">
                <a:latin typeface="+mj-lt"/>
              </a:rPr>
              <a:t>되었다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</a:t>
            </a:r>
            <a:r>
              <a:rPr kumimoji="1" lang="ko-KR" altLang="en-US" sz="1300" dirty="0">
                <a:latin typeface="+mj-lt"/>
              </a:rPr>
              <a:t>이러한 과정을 반복하는 </a:t>
            </a:r>
            <a:r>
              <a:rPr kumimoji="1" lang="en-US" altLang="ko-KR" sz="1300" dirty="0">
                <a:latin typeface="+mj-lt"/>
              </a:rPr>
              <a:t>block</a:t>
            </a:r>
            <a:r>
              <a:rPr kumimoji="1" lang="ko-KR" altLang="en-US" sz="1300" dirty="0">
                <a:latin typeface="+mj-lt"/>
              </a:rPr>
              <a:t>을 통해 </a:t>
            </a:r>
            <a:r>
              <a:rPr kumimoji="1" lang="en-US" altLang="ko-KR" sz="1300" dirty="0">
                <a:latin typeface="+mj-lt"/>
              </a:rPr>
              <a:t>model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en-US" altLang="ko-KR" sz="1300" b="1" dirty="0">
                <a:latin typeface="+mj-lt"/>
              </a:rPr>
              <a:t>expression</a:t>
            </a:r>
            <a:r>
              <a:rPr kumimoji="1" lang="ko-KR" altLang="en-US" sz="1300" b="1" dirty="0">
                <a:latin typeface="+mj-lt"/>
              </a:rPr>
              <a:t>을 끌어올리는 데에 좋은 영향</a:t>
            </a:r>
            <a:r>
              <a:rPr kumimoji="1" lang="ko-KR" altLang="en-US" sz="1300" dirty="0">
                <a:latin typeface="+mj-lt"/>
              </a:rPr>
              <a:t>을 미친 것 같다</a:t>
            </a:r>
            <a:r>
              <a:rPr kumimoji="1" lang="en-US" altLang="ko-KR" sz="1300" dirty="0">
                <a:latin typeface="+mj-lt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>
                <a:latin typeface="+mj-lt"/>
              </a:rPr>
              <a:t>    (</a:t>
            </a:r>
            <a:r>
              <a:rPr kumimoji="1" lang="en-US" altLang="ko-KR" sz="1300" b="1" dirty="0">
                <a:latin typeface="+mj-lt"/>
              </a:rPr>
              <a:t>1x1 kernel</a:t>
            </a:r>
            <a:r>
              <a:rPr kumimoji="1" lang="ko-KR" altLang="en-US" sz="1300" dirty="0">
                <a:latin typeface="+mj-lt"/>
              </a:rPr>
              <a:t>이 </a:t>
            </a:r>
            <a:r>
              <a:rPr kumimoji="1" lang="ko-KR" altLang="en-US" sz="1300" b="1" dirty="0">
                <a:latin typeface="+mj-lt"/>
              </a:rPr>
              <a:t>압축</a:t>
            </a:r>
            <a:r>
              <a:rPr kumimoji="1" lang="en-US" altLang="ko-KR" sz="1300" b="1" dirty="0">
                <a:latin typeface="+mj-lt"/>
              </a:rPr>
              <a:t>, </a:t>
            </a:r>
            <a:r>
              <a:rPr kumimoji="1" lang="ko-KR" altLang="en-US" sz="1300" b="1" dirty="0">
                <a:latin typeface="+mj-lt"/>
              </a:rPr>
              <a:t>압축해제 도구</a:t>
            </a:r>
            <a:r>
              <a:rPr kumimoji="1" lang="ko-KR" altLang="en-US" sz="1300" dirty="0">
                <a:latin typeface="+mj-lt"/>
              </a:rPr>
              <a:t>로 사용되었다고 생각</a:t>
            </a:r>
            <a:r>
              <a:rPr kumimoji="1" lang="en-US" altLang="ko-KR" sz="1300">
                <a:latin typeface="+mj-lt"/>
              </a:rPr>
              <a:t>)</a:t>
            </a:r>
            <a:endParaRPr kumimoji="1" lang="en-US" altLang="ko-KR" sz="1300" dirty="0">
              <a:latin typeface="+mj-lt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2B3D7A9-763A-E615-0371-86B9BE75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29" y="3880010"/>
            <a:ext cx="3964371" cy="29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9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Outline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1021393"/>
            <a:ext cx="11952383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/>
              <a:t>Related Work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왜 작은 </a:t>
            </a:r>
            <a:r>
              <a:rPr kumimoji="1" lang="en-US" altLang="ko-KR" sz="1300" dirty="0"/>
              <a:t>computing </a:t>
            </a:r>
            <a:r>
              <a:rPr kumimoji="1" lang="ko-KR" altLang="en-US" sz="1300" dirty="0"/>
              <a:t>환경에서 </a:t>
            </a:r>
            <a:r>
              <a:rPr kumimoji="1" lang="en-US" altLang="ko-KR" sz="1300" dirty="0" err="1"/>
              <a:t>Depthwise</a:t>
            </a:r>
            <a:r>
              <a:rPr kumimoji="1" lang="en-US" altLang="ko-KR" sz="1300" dirty="0"/>
              <a:t> Separable Convolution</a:t>
            </a:r>
            <a:r>
              <a:rPr kumimoji="1" lang="ko-KR" altLang="en-US" sz="1300" dirty="0"/>
              <a:t>이 적합한가</a:t>
            </a:r>
            <a:r>
              <a:rPr kumimoji="1" lang="en-US" altLang="ko-KR" sz="1300" dirty="0"/>
              <a:t>?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왜 </a:t>
            </a:r>
            <a:r>
              <a:rPr kumimoji="1" lang="en-US" altLang="ko-KR" sz="1300" dirty="0"/>
              <a:t>MobileNetV2</a:t>
            </a:r>
            <a:r>
              <a:rPr kumimoji="1" lang="ko-KR" altLang="en-US" sz="1300" dirty="0"/>
              <a:t>이 </a:t>
            </a:r>
            <a:r>
              <a:rPr kumimoji="1" lang="en-US" altLang="ko-KR" sz="1300" dirty="0"/>
              <a:t>MobileNetV1</a:t>
            </a:r>
            <a:r>
              <a:rPr kumimoji="1" lang="ko-KR" altLang="en-US" sz="1300" dirty="0"/>
              <a:t>보다 더 좋은 성능을 보이는가</a:t>
            </a:r>
            <a:r>
              <a:rPr kumimoji="1" lang="en-US" altLang="ko-KR" sz="1300" dirty="0"/>
              <a:t>?</a:t>
            </a:r>
            <a:r>
              <a:rPr kumimoji="1" lang="ko-KR" altLang="en-US" sz="1300" dirty="0"/>
              <a:t> 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Linear Bottlenecks</a:t>
            </a:r>
            <a:r>
              <a:rPr kumimoji="1" lang="ko-KR" altLang="en-US" sz="1300" dirty="0"/>
              <a:t> </a:t>
            </a:r>
            <a:endParaRPr kumimoji="1" lang="en-US" altLang="ko-KR" sz="1300" dirty="0"/>
          </a:p>
          <a:p>
            <a:pPr lvl="1">
              <a:lnSpc>
                <a:spcPct val="150000"/>
              </a:lnSpc>
            </a:pPr>
            <a:r>
              <a:rPr kumimoji="1" lang="en-US" altLang="ko-KR" sz="1300" dirty="0"/>
              <a:t>Expansion layer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Inverted Residuals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Model Architecture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Parameter count for bottleneck convolution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Implementation Notes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Experiments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Ablation Study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Conclusion and future work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My conclusion</a:t>
            </a:r>
            <a:endParaRPr kumimoji="1"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3606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Related Work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dirty="0"/>
              <a:t>최근 </a:t>
            </a:r>
            <a:r>
              <a:rPr kumimoji="1" lang="en-US" altLang="ko-KR" sz="1300" dirty="0"/>
              <a:t>accuracy</a:t>
            </a:r>
            <a:r>
              <a:rPr kumimoji="1" lang="ko-KR" altLang="en-US" sz="1300" dirty="0"/>
              <a:t>와 </a:t>
            </a:r>
            <a:r>
              <a:rPr kumimoji="1" lang="en-US" altLang="ko-KR" sz="1300" dirty="0"/>
              <a:t>performance</a:t>
            </a:r>
            <a:r>
              <a:rPr kumimoji="1" lang="ko-KR" altLang="en-US" sz="1300" dirty="0"/>
              <a:t> 사이에 최적의 </a:t>
            </a:r>
            <a:r>
              <a:rPr kumimoji="1" lang="en-US" altLang="ko-KR" sz="1300" dirty="0"/>
              <a:t>balance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위한 </a:t>
            </a:r>
            <a:r>
              <a:rPr kumimoji="1" lang="en-US" altLang="ko-KR" sz="1300" dirty="0"/>
              <a:t>deep neural architecture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tuning</a:t>
            </a:r>
            <a:r>
              <a:rPr kumimoji="1" lang="ko-KR" altLang="en-US" sz="1300" dirty="0"/>
              <a:t>하는 연구가 활발히 이루어지고 있음</a:t>
            </a:r>
            <a:r>
              <a:rPr kumimoji="1"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/>
              <a:t>    </a:t>
            </a:r>
            <a:r>
              <a:rPr kumimoji="1" lang="en-US" altLang="ko-KR" sz="1300" dirty="0" err="1"/>
              <a:t>AlexNet</a:t>
            </a:r>
            <a:r>
              <a:rPr kumimoji="1" lang="en-US" altLang="ko-KR" sz="1300" dirty="0"/>
              <a:t>, </a:t>
            </a:r>
            <a:r>
              <a:rPr kumimoji="1" lang="en-US" altLang="ko-KR" sz="1300" dirty="0" err="1"/>
              <a:t>VGGNet</a:t>
            </a:r>
            <a:r>
              <a:rPr kumimoji="1" lang="en-US" altLang="ko-KR" sz="1300" dirty="0"/>
              <a:t>, </a:t>
            </a:r>
            <a:r>
              <a:rPr kumimoji="1" lang="en-US" altLang="ko-KR" sz="1300" dirty="0" err="1"/>
              <a:t>GoogLeNet</a:t>
            </a:r>
            <a:r>
              <a:rPr kumimoji="1" lang="en-US" altLang="ko-KR" sz="1300" dirty="0"/>
              <a:t>, </a:t>
            </a:r>
            <a:r>
              <a:rPr kumimoji="1" lang="en-US" altLang="ko-KR" sz="1300" dirty="0" err="1"/>
              <a:t>ResNet</a:t>
            </a:r>
            <a:r>
              <a:rPr kumimoji="1" lang="ko-KR" altLang="en-US" sz="1300" dirty="0"/>
              <a:t>과 같은 </a:t>
            </a:r>
            <a:r>
              <a:rPr kumimoji="1" lang="en-US" altLang="ko-KR" sz="1300" dirty="0"/>
              <a:t>manual architecture search </a:t>
            </a:r>
            <a:r>
              <a:rPr kumimoji="1" lang="ko-KR" altLang="en-US" sz="1300" dirty="0"/>
              <a:t>뿐만 아니라</a:t>
            </a:r>
            <a:r>
              <a:rPr kumimoji="1" lang="en-US" altLang="ko-KR" sz="1300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300" dirty="0"/>
              <a:t>    hyper-parameter optimization method, network pruning, connectivity learning, genetic algorithm, reinforcement learning </a:t>
            </a:r>
            <a:r>
              <a:rPr kumimoji="1" lang="ko-KR" altLang="en-US" sz="1300" dirty="0"/>
              <a:t>등 활발한 연구</a:t>
            </a:r>
            <a:r>
              <a:rPr kumimoji="1" lang="en-US" altLang="ko-KR" sz="13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1300" dirty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300" dirty="0"/>
              <a:t>하지만 한가지 </a:t>
            </a:r>
            <a:r>
              <a:rPr kumimoji="1" lang="ko-KR" altLang="en-US" sz="1300" b="1" dirty="0"/>
              <a:t>단점</a:t>
            </a:r>
            <a:r>
              <a:rPr kumimoji="1" lang="ko-KR" altLang="en-US" sz="1300" dirty="0"/>
              <a:t>으로</a:t>
            </a:r>
            <a:r>
              <a:rPr kumimoji="1" lang="en-US" altLang="ko-KR" sz="1300" dirty="0"/>
              <a:t>, </a:t>
            </a:r>
            <a:r>
              <a:rPr kumimoji="1" lang="ko-KR" altLang="en-US" sz="1300" dirty="0"/>
              <a:t>결과적인</a:t>
            </a:r>
            <a:r>
              <a:rPr kumimoji="1" lang="en-US" altLang="ko-KR" sz="1300" dirty="0"/>
              <a:t> </a:t>
            </a:r>
            <a:r>
              <a:rPr kumimoji="1" lang="en-US" altLang="ko-KR" sz="1300" b="1" dirty="0"/>
              <a:t>network</a:t>
            </a:r>
            <a:r>
              <a:rPr kumimoji="1" lang="ko-KR" altLang="en-US" sz="1300" b="1" dirty="0"/>
              <a:t>가</a:t>
            </a:r>
            <a:r>
              <a:rPr kumimoji="1" lang="ko-KR" altLang="en-US" sz="1300" dirty="0"/>
              <a:t> 결국 매우 </a:t>
            </a:r>
            <a:r>
              <a:rPr kumimoji="1" lang="ko-KR" altLang="en-US" sz="1300" b="1" dirty="0" err="1"/>
              <a:t>복잡</a:t>
            </a:r>
            <a:r>
              <a:rPr kumimoji="1" lang="ko-KR" altLang="en-US" sz="1300" dirty="0" err="1"/>
              <a:t>해진다는</a:t>
            </a:r>
            <a:r>
              <a:rPr kumimoji="1" lang="ko-KR" altLang="en-US" sz="1300" dirty="0"/>
              <a:t> 것</a:t>
            </a:r>
            <a:r>
              <a:rPr kumimoji="1" lang="en-US" altLang="ko-KR" sz="1300" dirty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300" dirty="0"/>
              <a:t>그래서 이 논문에서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MobileNetV1</a:t>
            </a:r>
            <a:r>
              <a:rPr kumimoji="1" lang="ko-KR" altLang="en-US" sz="1300" dirty="0"/>
              <a:t>에 기초하여</a:t>
            </a:r>
            <a:r>
              <a:rPr kumimoji="1" lang="en-US" altLang="ko-KR" sz="1300" dirty="0"/>
              <a:t> </a:t>
            </a:r>
            <a:r>
              <a:rPr kumimoji="1" lang="ko-KR" altLang="en-US" sz="1300" b="1" dirty="0"/>
              <a:t>간단하고 성능 향상을 위한 특별한 </a:t>
            </a:r>
            <a:r>
              <a:rPr kumimoji="1" lang="en-US" altLang="ko-KR" sz="1300" b="1" dirty="0"/>
              <a:t>operator</a:t>
            </a:r>
            <a:r>
              <a:rPr kumimoji="1" lang="ko-KR" altLang="en-US" sz="1300" b="1" dirty="0"/>
              <a:t>가 필요하지 않은 </a:t>
            </a:r>
            <a:r>
              <a:rPr kumimoji="1" lang="en-US" altLang="ko-KR" sz="1300" b="1" dirty="0"/>
              <a:t>network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design</a:t>
            </a:r>
            <a:r>
              <a:rPr kumimoji="1" lang="ko-KR" altLang="en-US" sz="1300" dirty="0"/>
              <a:t>을 소개</a:t>
            </a:r>
            <a:r>
              <a:rPr kumimoji="1" lang="en-US" altLang="ko-KR" sz="1300" dirty="0"/>
              <a:t>.</a:t>
            </a:r>
          </a:p>
        </p:txBody>
      </p:sp>
      <p:pic>
        <p:nvPicPr>
          <p:cNvPr id="5" name="그림 4" descr="텍스트, 폰트, 스크린샷, 노랑이(가) 표시된 사진&#10;&#10;자동 생성된 설명">
            <a:extLst>
              <a:ext uri="{FF2B5EF4-FFF2-40B4-BE49-F238E27FC236}">
                <a16:creationId xmlns:a16="http://schemas.microsoft.com/office/drawing/2014/main" id="{1CC2565D-93F2-926A-13E8-BF4246C2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32" y="3012782"/>
            <a:ext cx="5342364" cy="14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7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왜 작은 </a:t>
            </a:r>
            <a:r>
              <a:rPr kumimoji="1" lang="en-US" altLang="ko-KR" b="1" dirty="0"/>
              <a:t>computing </a:t>
            </a:r>
            <a:r>
              <a:rPr kumimoji="1" lang="ko-KR" altLang="en-US" b="1" dirty="0"/>
              <a:t>환경에서 </a:t>
            </a:r>
            <a:r>
              <a:rPr kumimoji="1" lang="en-US" altLang="ko-KR" b="1" dirty="0" err="1"/>
              <a:t>Depthwise</a:t>
            </a:r>
            <a:r>
              <a:rPr kumimoji="1" lang="en-US" altLang="ko-KR" b="1" dirty="0"/>
              <a:t> Separable Convolution</a:t>
            </a:r>
            <a:r>
              <a:rPr kumimoji="1" lang="ko-KR" altLang="en-US" b="1" dirty="0"/>
              <a:t>이 적합한가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 err="1"/>
              <a:t>Depthwise</a:t>
            </a:r>
            <a:r>
              <a:rPr kumimoji="1" lang="en-US" altLang="ko-KR" sz="1300" b="1" dirty="0"/>
              <a:t> Separable Convolution</a:t>
            </a:r>
            <a:r>
              <a:rPr kumimoji="1" lang="ko-KR" altLang="en-US" sz="1300" dirty="0"/>
              <a:t>은 많은 </a:t>
            </a:r>
            <a:r>
              <a:rPr kumimoji="1" lang="en-US" altLang="ko-KR" sz="1300" b="1" dirty="0"/>
              <a:t>efficient neural network architecture</a:t>
            </a:r>
            <a:r>
              <a:rPr kumimoji="1" lang="ko-KR" altLang="en-US" sz="1300" dirty="0"/>
              <a:t>들의 </a:t>
            </a:r>
            <a:r>
              <a:rPr kumimoji="1" lang="ko-KR" altLang="en-US" sz="1300" b="1" dirty="0"/>
              <a:t>핵심적인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building </a:t>
            </a:r>
            <a:r>
              <a:rPr kumimoji="1" lang="en-US" altLang="ko-KR" sz="1300" b="1" dirty="0"/>
              <a:t>block.</a:t>
            </a:r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MobileNetV1</a:t>
            </a:r>
            <a:r>
              <a:rPr kumimoji="1" lang="ko-KR" altLang="en-US" sz="1300" dirty="0"/>
              <a:t>에서 </a:t>
            </a:r>
            <a:r>
              <a:rPr kumimoji="1" lang="en-US" altLang="ko-KR" sz="1300" dirty="0" err="1"/>
              <a:t>Depthwise</a:t>
            </a:r>
            <a:r>
              <a:rPr kumimoji="1" lang="en-US" altLang="ko-KR" sz="1300" dirty="0"/>
              <a:t> Separable Convolution</a:t>
            </a:r>
            <a:r>
              <a:rPr kumimoji="1" lang="ko-KR" altLang="en-US" sz="1300" dirty="0"/>
              <a:t>을 사용하였고</a:t>
            </a:r>
            <a:r>
              <a:rPr kumimoji="1" lang="en-US" altLang="ko-KR" sz="1300" dirty="0"/>
              <a:t>,</a:t>
            </a:r>
            <a:r>
              <a:rPr kumimoji="1" lang="en-US" altLang="ko-KR" sz="1300" b="1" dirty="0"/>
              <a:t> MobileNetV2</a:t>
            </a:r>
            <a:r>
              <a:rPr kumimoji="1" lang="ko-KR" altLang="en-US" sz="1300" b="1" dirty="0"/>
              <a:t>에서도 똑같이 사용할 것임</a:t>
            </a:r>
            <a:r>
              <a:rPr kumimoji="1" lang="en-US" altLang="ko-KR" sz="1300" b="1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500" b="1" dirty="0"/>
          </a:p>
          <a:p>
            <a:pPr>
              <a:lnSpc>
                <a:spcPct val="150000"/>
              </a:lnSpc>
            </a:pPr>
            <a:r>
              <a:rPr kumimoji="1" lang="en-US" altLang="ko-KR" sz="1500" b="1" dirty="0"/>
              <a:t>Standard Convolutional Layer</a:t>
            </a:r>
            <a:r>
              <a:rPr kumimoji="1" lang="ko-KR" altLang="en-US" sz="1500" b="1" dirty="0"/>
              <a:t>의 </a:t>
            </a:r>
            <a:r>
              <a:rPr kumimoji="1" lang="en-US" altLang="ko-KR" sz="1500" b="1" dirty="0"/>
              <a:t>Computational Cost?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690E88-F30D-517F-18A1-4ED50ECF3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2" y="2821259"/>
            <a:ext cx="3443890" cy="349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AFB674-8904-294F-410A-DF207B93F2D7}"/>
                  </a:ext>
                </a:extLst>
              </p:cNvPr>
              <p:cNvSpPr txBox="1"/>
              <p:nvPr/>
            </p:nvSpPr>
            <p:spPr>
              <a:xfrm>
                <a:off x="5129554" y="5059131"/>
                <a:ext cx="4404988" cy="1255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/>
                  <a:t>Input</a:t>
                </a:r>
                <a:r>
                  <a:rPr kumimoji="1" lang="ko-KR" altLang="en-US" sz="1300" dirty="0"/>
                  <a:t> </a:t>
                </a:r>
                <a:r>
                  <a:rPr kumimoji="1" lang="en-US" altLang="ko-KR" sz="1300" dirty="0"/>
                  <a:t>Tensor(=F)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kumimoji="1" lang="en-US" altLang="ko-KR" sz="1300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/>
                  <a:t>Kernels          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kumimoji="1" lang="en-US" altLang="ko-KR" sz="1300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sym typeface="Wingdings" pitchFamily="2" charset="2"/>
                  </a:rPr>
                  <a:t> </a:t>
                </a:r>
                <a:r>
                  <a:rPr kumimoji="1" lang="en-US" altLang="ko-KR" sz="1300" dirty="0">
                    <a:highlight>
                      <a:srgbClr val="FFFF00"/>
                    </a:highlight>
                    <a:sym typeface="Wingdings" pitchFamily="2" charset="2"/>
                  </a:rPr>
                  <a:t>Computational Cost</a:t>
                </a:r>
                <a:r>
                  <a:rPr kumimoji="1" lang="en-US" altLang="ko-KR" sz="1300" dirty="0">
                    <a:sym typeface="Wingdings" pitchFamily="2" charset="2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sz="1300" dirty="0"/>
                  <a:t>) 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sz="1300" b="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AFB674-8904-294F-410A-DF207B93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54" y="5059131"/>
                <a:ext cx="4404988" cy="1255344"/>
              </a:xfrm>
              <a:prstGeom prst="rect">
                <a:avLst/>
              </a:prstGeom>
              <a:blipFill>
                <a:blip r:embed="rId3"/>
                <a:stretch>
                  <a:fillRect l="-287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왼쪽 중괄호[L] 5">
            <a:extLst>
              <a:ext uri="{FF2B5EF4-FFF2-40B4-BE49-F238E27FC236}">
                <a16:creationId xmlns:a16="http://schemas.microsoft.com/office/drawing/2014/main" id="{CDAC0587-DC35-5180-E380-083597AB8E27}"/>
              </a:ext>
            </a:extLst>
          </p:cNvPr>
          <p:cNvSpPr/>
          <p:nvPr/>
        </p:nvSpPr>
        <p:spPr>
          <a:xfrm>
            <a:off x="5088668" y="5170338"/>
            <a:ext cx="81771" cy="4976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90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왜 작은 </a:t>
            </a:r>
            <a:r>
              <a:rPr kumimoji="1" lang="en-US" altLang="ko-KR" b="1" dirty="0"/>
              <a:t>computing </a:t>
            </a:r>
            <a:r>
              <a:rPr kumimoji="1" lang="ko-KR" altLang="en-US" b="1" dirty="0"/>
              <a:t>환경에서 </a:t>
            </a:r>
            <a:r>
              <a:rPr kumimoji="1" lang="en-US" altLang="ko-KR" b="1" dirty="0" err="1"/>
              <a:t>Depthwise</a:t>
            </a:r>
            <a:r>
              <a:rPr kumimoji="1" lang="en-US" altLang="ko-KR" b="1" dirty="0"/>
              <a:t> Separable Convolution</a:t>
            </a:r>
            <a:r>
              <a:rPr kumimoji="1" lang="ko-KR" altLang="en-US" b="1" dirty="0"/>
              <a:t>이 적합한가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 err="1"/>
              <a:t>Depthwise</a:t>
            </a:r>
            <a:r>
              <a:rPr kumimoji="1" lang="en-US" altLang="ko-KR" sz="1300" dirty="0"/>
              <a:t> Separable Convolution</a:t>
            </a:r>
            <a:r>
              <a:rPr kumimoji="1" lang="ko-KR" altLang="en-US" sz="1300" dirty="0"/>
              <a:t>은 </a:t>
            </a:r>
            <a:r>
              <a:rPr kumimoji="1" lang="en-US" altLang="ko-KR" sz="1300" b="1" dirty="0"/>
              <a:t>1. </a:t>
            </a:r>
            <a:r>
              <a:rPr kumimoji="1" lang="en-US" altLang="ko-KR" sz="1300" b="1" dirty="0" err="1"/>
              <a:t>depthwise</a:t>
            </a:r>
            <a:r>
              <a:rPr kumimoji="1" lang="en-US" altLang="ko-KR" sz="1300" b="1" dirty="0"/>
              <a:t> convolution,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2. pointwise convolution</a:t>
            </a:r>
            <a:r>
              <a:rPr kumimoji="1" lang="ko-KR" altLang="en-US" sz="1300" b="1" dirty="0"/>
              <a:t> </a:t>
            </a:r>
            <a:r>
              <a:rPr kumimoji="1" lang="ko-KR" altLang="en-US" sz="1300" dirty="0"/>
              <a:t>로 이루어짐</a:t>
            </a:r>
            <a:r>
              <a:rPr kumimoji="1" lang="en-US" altLang="ko-KR" sz="13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500" b="1" dirty="0" err="1"/>
              <a:t>Depthwise</a:t>
            </a:r>
            <a:r>
              <a:rPr kumimoji="1" lang="en-US" altLang="ko-KR" sz="1500" b="1" dirty="0"/>
              <a:t> Convolution</a:t>
            </a:r>
            <a:r>
              <a:rPr kumimoji="1" lang="en-US" altLang="ko-KR" sz="1300" dirty="0"/>
              <a:t> : </a:t>
            </a:r>
            <a:r>
              <a:rPr kumimoji="1" lang="en-US" altLang="ko-KR" sz="1300" dirty="0" err="1"/>
              <a:t>depthwise</a:t>
            </a:r>
            <a:r>
              <a:rPr kumimoji="1" lang="ko-KR" altLang="en-US" sz="1300" dirty="0"/>
              <a:t>로</a:t>
            </a:r>
            <a:r>
              <a:rPr kumimoji="1" lang="en-US" altLang="ko-KR" sz="1300" dirty="0"/>
              <a:t> single convolutional filter</a:t>
            </a:r>
            <a:r>
              <a:rPr kumimoji="1" lang="ko-KR" altLang="en-US" sz="1300" dirty="0" err="1"/>
              <a:t>를</a:t>
            </a:r>
            <a:r>
              <a:rPr kumimoji="1" lang="ko-KR" altLang="en-US" sz="1300" dirty="0"/>
              <a:t> 적용하여 </a:t>
            </a:r>
            <a:r>
              <a:rPr kumimoji="1" lang="en-US" altLang="ko-KR" sz="1300" dirty="0"/>
              <a:t>lightweight filtering </a:t>
            </a:r>
            <a:r>
              <a:rPr kumimoji="1" lang="ko-KR" altLang="en-US" sz="1300" dirty="0"/>
              <a:t>수행</a:t>
            </a:r>
            <a:r>
              <a:rPr kumimoji="1" lang="en-US" altLang="ko-KR" sz="13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ko-KR" sz="13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05AD84-21C3-8686-0633-918314F9D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28" y="2067609"/>
            <a:ext cx="4293219" cy="439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4DFA9A-6CB2-4257-D7A7-338554F0C46B}"/>
                  </a:ext>
                </a:extLst>
              </p:cNvPr>
              <p:cNvSpPr txBox="1"/>
              <p:nvPr/>
            </p:nvSpPr>
            <p:spPr>
              <a:xfrm>
                <a:off x="6096000" y="4906523"/>
                <a:ext cx="4083554" cy="1255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/>
                  <a:t>Input</a:t>
                </a:r>
                <a:r>
                  <a:rPr kumimoji="1" lang="ko-KR" altLang="en-US" sz="1300" dirty="0"/>
                  <a:t> </a:t>
                </a:r>
                <a:r>
                  <a:rPr kumimoji="1" lang="en-US" altLang="ko-KR" sz="1300" dirty="0"/>
                  <a:t>Tensor(=F)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kumimoji="1" lang="en-US" altLang="ko-KR" sz="1300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/>
                  <a:t>Kernels          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kumimoji="1" lang="en-US" altLang="ko-KR" sz="1300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sym typeface="Wingdings" pitchFamily="2" charset="2"/>
                  </a:rPr>
                  <a:t> </a:t>
                </a:r>
                <a:r>
                  <a:rPr kumimoji="1" lang="en-US" altLang="ko-KR" sz="1300" dirty="0">
                    <a:highlight>
                      <a:srgbClr val="00FFFF"/>
                    </a:highlight>
                    <a:sym typeface="Wingdings" pitchFamily="2" charset="2"/>
                  </a:rPr>
                  <a:t>Computational Cost</a:t>
                </a:r>
                <a:r>
                  <a:rPr kumimoji="1" lang="en-US" altLang="ko-KR" sz="1300" dirty="0">
                    <a:sym typeface="Wingdings" pitchFamily="2" charset="2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) 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sz="1300" b="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4DFA9A-6CB2-4257-D7A7-338554F0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06523"/>
                <a:ext cx="4083554" cy="1255344"/>
              </a:xfrm>
              <a:prstGeom prst="rect">
                <a:avLst/>
              </a:prstGeom>
              <a:blipFill>
                <a:blip r:embed="rId3"/>
                <a:stretch>
                  <a:fillRect l="-311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왼쪽 중괄호[L] 4">
            <a:extLst>
              <a:ext uri="{FF2B5EF4-FFF2-40B4-BE49-F238E27FC236}">
                <a16:creationId xmlns:a16="http://schemas.microsoft.com/office/drawing/2014/main" id="{0D561BF7-1B6F-91A8-F4F3-78A56CE002F8}"/>
              </a:ext>
            </a:extLst>
          </p:cNvPr>
          <p:cNvSpPr/>
          <p:nvPr/>
        </p:nvSpPr>
        <p:spPr>
          <a:xfrm>
            <a:off x="6014229" y="5036523"/>
            <a:ext cx="81771" cy="4976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50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왜 작은 </a:t>
            </a:r>
            <a:r>
              <a:rPr kumimoji="1" lang="en-US" altLang="ko-KR" b="1" dirty="0"/>
              <a:t>computing </a:t>
            </a:r>
            <a:r>
              <a:rPr kumimoji="1" lang="ko-KR" altLang="en-US" b="1" dirty="0"/>
              <a:t>환경에서 </a:t>
            </a:r>
            <a:r>
              <a:rPr kumimoji="1" lang="en-US" altLang="ko-KR" b="1" dirty="0" err="1"/>
              <a:t>Depthwise</a:t>
            </a:r>
            <a:r>
              <a:rPr kumimoji="1" lang="en-US" altLang="ko-KR" b="1" dirty="0"/>
              <a:t> Separable Convolution</a:t>
            </a:r>
            <a:r>
              <a:rPr kumimoji="1" lang="ko-KR" altLang="en-US" b="1" dirty="0"/>
              <a:t>이 적합한가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08781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 err="1"/>
              <a:t>Depthwise</a:t>
            </a:r>
            <a:r>
              <a:rPr kumimoji="1" lang="en-US" altLang="ko-KR" sz="1300" dirty="0"/>
              <a:t> Separable Convolution</a:t>
            </a:r>
            <a:r>
              <a:rPr kumimoji="1" lang="ko-KR" altLang="en-US" sz="1300" dirty="0"/>
              <a:t>은 </a:t>
            </a:r>
            <a:r>
              <a:rPr kumimoji="1" lang="en-US" altLang="ko-KR" sz="1300" b="1" dirty="0"/>
              <a:t>1. </a:t>
            </a:r>
            <a:r>
              <a:rPr kumimoji="1" lang="en-US" altLang="ko-KR" sz="1300" b="1" dirty="0" err="1"/>
              <a:t>depthwise</a:t>
            </a:r>
            <a:r>
              <a:rPr kumimoji="1" lang="en-US" altLang="ko-KR" sz="1300" b="1" dirty="0"/>
              <a:t> convolution,</a:t>
            </a:r>
            <a:r>
              <a:rPr kumimoji="1" lang="ko-KR" altLang="en-US" sz="1300" b="1" dirty="0"/>
              <a:t> </a:t>
            </a:r>
            <a:r>
              <a:rPr kumimoji="1" lang="en-US" altLang="ko-KR" sz="1300" b="1" dirty="0"/>
              <a:t>2. pointwise convolution</a:t>
            </a:r>
            <a:r>
              <a:rPr kumimoji="1" lang="ko-KR" altLang="en-US" sz="1300" b="1" dirty="0"/>
              <a:t> </a:t>
            </a:r>
            <a:r>
              <a:rPr kumimoji="1" lang="ko-KR" altLang="en-US" sz="1300" dirty="0"/>
              <a:t>로 이루어짐</a:t>
            </a:r>
            <a:r>
              <a:rPr kumimoji="1" lang="en-US" altLang="ko-KR" sz="13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500" b="1" dirty="0"/>
              <a:t>2.   Pointwise Convolution</a:t>
            </a:r>
            <a:r>
              <a:rPr kumimoji="1" lang="en-US" altLang="ko-KR" sz="1300" b="1" dirty="0"/>
              <a:t> : </a:t>
            </a:r>
            <a:r>
              <a:rPr kumimoji="1" lang="en-US" altLang="ko-KR" sz="1300" dirty="0"/>
              <a:t>1x1 convolution to combine the outputs (</a:t>
            </a:r>
            <a:r>
              <a:rPr kumimoji="1" lang="ko-KR" altLang="en-US" sz="1300" dirty="0"/>
              <a:t>뒤에서 다루지만</a:t>
            </a:r>
            <a:r>
              <a:rPr kumimoji="1" lang="en-US" altLang="ko-KR" sz="1300" dirty="0"/>
              <a:t>, V2</a:t>
            </a:r>
            <a:r>
              <a:rPr kumimoji="1" lang="ko-KR" altLang="en-US" sz="1300" dirty="0"/>
              <a:t>에서는 </a:t>
            </a:r>
            <a:r>
              <a:rPr kumimoji="1" lang="en-US" altLang="ko-KR" sz="1300" dirty="0"/>
              <a:t>Linear combination computing = </a:t>
            </a:r>
            <a:r>
              <a:rPr kumimoji="1" lang="en-US" altLang="ko-KR" sz="1300" dirty="0" err="1"/>
              <a:t>ReLU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사용 안함</a:t>
            </a:r>
            <a:r>
              <a:rPr kumimoji="1" lang="en-US" altLang="ko-KR" sz="1300" dirty="0"/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D8FBE4-4D6F-A97B-68D6-1BAC6E952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8" y="1882546"/>
            <a:ext cx="5335472" cy="45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911522-8B21-E445-E479-25F390B8E9DC}"/>
                  </a:ext>
                </a:extLst>
              </p:cNvPr>
              <p:cNvSpPr txBox="1"/>
              <p:nvPr/>
            </p:nvSpPr>
            <p:spPr>
              <a:xfrm>
                <a:off x="6096000" y="4906523"/>
                <a:ext cx="4178901" cy="1265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/>
                  <a:t>Input</a:t>
                </a:r>
                <a:r>
                  <a:rPr kumimoji="1" lang="ko-KR" altLang="en-US" sz="1300" dirty="0"/>
                  <a:t> </a:t>
                </a:r>
                <a:r>
                  <a:rPr kumimoji="1" lang="en-US" altLang="ko-KR" sz="1300" dirty="0"/>
                  <a:t>Tensor(=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kumimoji="1" lang="en-US" altLang="ko-KR" sz="13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kumimoji="1" lang="en-US" altLang="ko-KR" sz="1300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/>
                  <a:t>Kernels             :  1  </a:t>
                </a:r>
                <a:r>
                  <a:rPr kumimoji="1" lang="en-US" altLang="ko-KR" sz="1300" b="0" dirty="0"/>
                  <a:t>x  1 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kumimoji="1" lang="en-US" altLang="ko-KR" sz="1300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sz="13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sym typeface="Wingdings" pitchFamily="2" charset="2"/>
                  </a:rPr>
                  <a:t> </a:t>
                </a:r>
                <a:r>
                  <a:rPr kumimoji="1" lang="en-US" altLang="ko-KR" sz="1300" dirty="0">
                    <a:highlight>
                      <a:srgbClr val="00FFFF"/>
                    </a:highlight>
                    <a:sym typeface="Wingdings" pitchFamily="2" charset="2"/>
                  </a:rPr>
                  <a:t>Computational Cost</a:t>
                </a:r>
                <a:r>
                  <a:rPr kumimoji="1" lang="en-US" altLang="ko-KR" sz="1300" dirty="0">
                    <a:sym typeface="Wingdings" pitchFamily="2" charset="2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sz="1300" dirty="0"/>
                  <a:t>) x (1 </a:t>
                </a:r>
                <a:r>
                  <a:rPr kumimoji="1" lang="en-US" altLang="ko-KR" sz="1300" b="0" dirty="0"/>
                  <a:t>x 1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sz="1300" b="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911522-8B21-E445-E479-25F390B8E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06523"/>
                <a:ext cx="4178901" cy="1265475"/>
              </a:xfrm>
              <a:prstGeom prst="rect">
                <a:avLst/>
              </a:prstGeom>
              <a:blipFill>
                <a:blip r:embed="rId3"/>
                <a:stretch>
                  <a:fillRect l="-30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왼쪽 중괄호[L] 4">
            <a:extLst>
              <a:ext uri="{FF2B5EF4-FFF2-40B4-BE49-F238E27FC236}">
                <a16:creationId xmlns:a16="http://schemas.microsoft.com/office/drawing/2014/main" id="{26580608-DF79-E7F0-59E4-457DCF255D2B}"/>
              </a:ext>
            </a:extLst>
          </p:cNvPr>
          <p:cNvSpPr/>
          <p:nvPr/>
        </p:nvSpPr>
        <p:spPr>
          <a:xfrm>
            <a:off x="6014229" y="5036523"/>
            <a:ext cx="81771" cy="4976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67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/>
              <a:t>왜 작은 </a:t>
            </a:r>
            <a:r>
              <a:rPr kumimoji="1" lang="en-US" altLang="ko-KR" b="1" dirty="0"/>
              <a:t>computing </a:t>
            </a:r>
            <a:r>
              <a:rPr kumimoji="1" lang="ko-KR" altLang="en-US" b="1" dirty="0"/>
              <a:t>환경에서 </a:t>
            </a:r>
            <a:r>
              <a:rPr kumimoji="1" lang="en-US" altLang="ko-KR" b="1" dirty="0" err="1"/>
              <a:t>Depthwise</a:t>
            </a:r>
            <a:r>
              <a:rPr kumimoji="1" lang="en-US" altLang="ko-KR" b="1" dirty="0"/>
              <a:t> Separable Convolution</a:t>
            </a:r>
            <a:r>
              <a:rPr kumimoji="1" lang="ko-KR" altLang="en-US" b="1" dirty="0"/>
              <a:t>이 적합한가</a:t>
            </a:r>
            <a:r>
              <a:rPr kumimoji="1" lang="en-US" altLang="ko-KR" b="1" dirty="0"/>
              <a:t>?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500" b="1" dirty="0" err="1"/>
                  <a:t>Depthwise</a:t>
                </a:r>
                <a:r>
                  <a:rPr kumimoji="1" lang="en-US" altLang="ko-KR" sz="1500" b="1" dirty="0"/>
                  <a:t> Separable Convolution</a:t>
                </a:r>
                <a:r>
                  <a:rPr kumimoji="1" lang="ko-KR" altLang="en-US" sz="1500" b="1" dirty="0"/>
                  <a:t>의 </a:t>
                </a:r>
                <a:r>
                  <a:rPr kumimoji="1" lang="en-US" altLang="ko-KR" sz="1500" b="1" dirty="0"/>
                  <a:t>Computational Cost?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500" b="1" dirty="0"/>
                  <a:t>    </a:t>
                </a:r>
                <a:r>
                  <a:rPr kumimoji="1" lang="en-US" altLang="ko-KR" sz="1300" dirty="0">
                    <a:highlight>
                      <a:srgbClr val="00FFFF"/>
                    </a:highlight>
                    <a:sym typeface="Wingdings" pitchFamily="2" charset="2"/>
                  </a:rPr>
                  <a:t>Computational Cost </a:t>
                </a:r>
                <a:r>
                  <a:rPr kumimoji="1" lang="en-US" altLang="ko-KR" sz="1300" dirty="0">
                    <a:sym typeface="Wingdings" pitchFamily="2" charset="2"/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) 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sz="1300" b="0" dirty="0"/>
                  <a:t>)</a:t>
                </a:r>
                <a:r>
                  <a:rPr kumimoji="1" lang="en-US" altLang="ko-KR" sz="1300" b="1" dirty="0"/>
                  <a:t> + </a:t>
                </a:r>
                <a:r>
                  <a:rPr kumimoji="1" lang="en-US" altLang="ko-KR" sz="1300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b="0" dirty="0"/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kumimoji="1" lang="en-US" altLang="ko-KR" sz="1300" dirty="0"/>
                  <a:t>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ko-KR" sz="1300" dirty="0"/>
                  <a:t>) x (1 </a:t>
                </a:r>
                <a:r>
                  <a:rPr kumimoji="1" lang="en-US" altLang="ko-KR" sz="1300" b="0" dirty="0"/>
                  <a:t>x 1 x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ko-KR" sz="1300" b="0" dirty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/>
                  <a:t>	                   </a:t>
                </a:r>
                <a:r>
                  <a:rPr kumimoji="1" lang="en-US" altLang="ko-KR" sz="1300" dirty="0">
                    <a:sym typeface="Wingdings" pitchFamily="2" charset="2"/>
                  </a:rPr>
                  <a:t> </a:t>
                </a:r>
                <a:r>
                  <a:rPr kumimoji="1" lang="en-US" altLang="ko-KR" sz="1300" dirty="0" err="1">
                    <a:sym typeface="Wingdings" pitchFamily="2" charset="2"/>
                  </a:rPr>
                  <a:t>depthwise</a:t>
                </a:r>
                <a:r>
                  <a:rPr kumimoji="1" lang="en-US" altLang="ko-KR" sz="1300" dirty="0">
                    <a:sym typeface="Wingdings" pitchFamily="2" charset="2"/>
                  </a:rPr>
                  <a:t> conv               pointwise conv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0" dirty="0">
                  <a:sym typeface="Wingdings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500" b="1" dirty="0" err="1">
                    <a:solidFill>
                      <a:srgbClr val="212529"/>
                    </a:solidFill>
                    <a:latin typeface="+mj-lt"/>
                  </a:rPr>
                  <a:t>Depthwise</a:t>
                </a:r>
                <a:r>
                  <a:rPr lang="en-US" altLang="ko-KR" sz="1500" b="1" dirty="0">
                    <a:solidFill>
                      <a:srgbClr val="212529"/>
                    </a:solidFill>
                    <a:latin typeface="+mj-lt"/>
                  </a:rPr>
                  <a:t> Separable Convolution</a:t>
                </a:r>
                <a:r>
                  <a:rPr lang="ko-KR" altLang="en-US" sz="1500" b="1" dirty="0">
                    <a:solidFill>
                      <a:srgbClr val="212529"/>
                    </a:solidFill>
                    <a:latin typeface="+mj-lt"/>
                  </a:rPr>
                  <a:t>은 </a:t>
                </a:r>
                <a:r>
                  <a:rPr lang="en-US" altLang="ko-KR" sz="1500" b="1" dirty="0">
                    <a:solidFill>
                      <a:srgbClr val="212529"/>
                    </a:solidFill>
                    <a:latin typeface="+mj-lt"/>
                  </a:rPr>
                  <a:t>Standard Convolution </a:t>
                </a:r>
                <a:r>
                  <a:rPr lang="ko-KR" altLang="en-US" sz="1500" b="1" dirty="0">
                    <a:solidFill>
                      <a:srgbClr val="212529"/>
                    </a:solidFill>
                    <a:latin typeface="+mj-lt"/>
                  </a:rPr>
                  <a:t>대비 얼만큼의 </a:t>
                </a:r>
                <a:r>
                  <a:rPr lang="en-US" altLang="ko-KR" sz="1500" b="1" dirty="0">
                    <a:solidFill>
                      <a:srgbClr val="212529"/>
                    </a:solidFill>
                    <a:latin typeface="+mj-lt"/>
                  </a:rPr>
                  <a:t>Computational Cost</a:t>
                </a:r>
                <a:r>
                  <a:rPr lang="ko-KR" altLang="en-US" sz="1500" b="1" dirty="0" err="1">
                    <a:solidFill>
                      <a:srgbClr val="212529"/>
                    </a:solidFill>
                    <a:latin typeface="+mj-lt"/>
                  </a:rPr>
                  <a:t>를</a:t>
                </a:r>
                <a:r>
                  <a:rPr lang="ko-KR" altLang="en-US" sz="1500" b="1" dirty="0">
                    <a:solidFill>
                      <a:srgbClr val="212529"/>
                    </a:solidFill>
                    <a:latin typeface="+mj-lt"/>
                  </a:rPr>
                  <a:t> 절약하는가</a:t>
                </a:r>
                <a:r>
                  <a:rPr lang="en-US" altLang="ko-KR" sz="1500" b="1" dirty="0">
                    <a:solidFill>
                      <a:srgbClr val="212529"/>
                    </a:solidFill>
                    <a:latin typeface="+mj-lt"/>
                  </a:rPr>
                  <a:t>?</a:t>
                </a:r>
                <a:r>
                  <a:rPr lang="en" altLang="ko-KR" sz="1500" b="1" i="0" dirty="0">
                    <a:solidFill>
                      <a:srgbClr val="212529"/>
                    </a:solidFill>
                    <a:effectLst/>
                    <a:latin typeface="+mj-lt"/>
                  </a:rPr>
                  <a:t> </a:t>
                </a:r>
                <a:endParaRPr kumimoji="1" lang="en-US" altLang="ko-KR" sz="15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  <a:blipFill>
                <a:blip r:embed="rId2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C65ADC2-E479-1198-01B6-06019753274E}"/>
              </a:ext>
            </a:extLst>
          </p:cNvPr>
          <p:cNvCxnSpPr>
            <a:cxnSpLocks/>
          </p:cNvCxnSpPr>
          <p:nvPr/>
        </p:nvCxnSpPr>
        <p:spPr>
          <a:xfrm>
            <a:off x="2248831" y="1918009"/>
            <a:ext cx="1977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60D3247-D5DC-15BF-2A57-BA03598EEEE5}"/>
              </a:ext>
            </a:extLst>
          </p:cNvPr>
          <p:cNvCxnSpPr>
            <a:cxnSpLocks/>
          </p:cNvCxnSpPr>
          <p:nvPr/>
        </p:nvCxnSpPr>
        <p:spPr>
          <a:xfrm>
            <a:off x="4412167" y="1918009"/>
            <a:ext cx="2241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79EE4412-875E-67EB-EDD3-0DFF690C1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31" y="3740416"/>
            <a:ext cx="6833909" cy="222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0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왜 </a:t>
            </a:r>
            <a:r>
              <a:rPr kumimoji="1" lang="en-US" altLang="ko-KR" b="1" dirty="0"/>
              <a:t>MobileNetV2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MobileNetV1</a:t>
            </a:r>
            <a:r>
              <a:rPr kumimoji="1" lang="ko-KR" altLang="en-US" b="1" dirty="0"/>
              <a:t>보다 더 좋은 성능을 보이는가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Linear Bottlenecks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1300" dirty="0">
                    <a:latin typeface="+mj-lt"/>
                  </a:rPr>
                  <a:t>임의의 한 </a:t>
                </a:r>
                <a:r>
                  <a:rPr kumimoji="1" lang="en-US" altLang="ko-KR" sz="1300" dirty="0">
                    <a:latin typeface="+mj-lt"/>
                  </a:rPr>
                  <a:t>layer</a:t>
                </a:r>
                <a:r>
                  <a:rPr kumimoji="1" lang="ko-KR" altLang="en-US" sz="1300" dirty="0">
                    <a:latin typeface="+mj-lt"/>
                  </a:rPr>
                  <a:t>의 </a:t>
                </a:r>
                <a:r>
                  <a:rPr kumimoji="1" lang="en-US" altLang="ko-KR" sz="1300" dirty="0">
                    <a:latin typeface="+mj-lt"/>
                  </a:rPr>
                  <a:t>activation</a:t>
                </a:r>
                <a:r>
                  <a:rPr kumimoji="1" lang="ko-KR" altLang="en-US" sz="1300" dirty="0">
                    <a:latin typeface="+mj-lt"/>
                  </a:rPr>
                  <a:t>을 고려해보자</a:t>
                </a:r>
                <a:r>
                  <a:rPr kumimoji="1" lang="en-US" altLang="ko-KR" sz="1300" dirty="0">
                    <a:latin typeface="+mj-lt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>
                    <a:latin typeface="+mj-lt"/>
                  </a:rPr>
                  <a:t>    </a:t>
                </a:r>
                <a:r>
                  <a:rPr kumimoji="1" lang="ko-KR" altLang="en-US" sz="1300" dirty="0">
                    <a:latin typeface="+mj-lt"/>
                  </a:rPr>
                  <a:t>우리는 </a:t>
                </a:r>
                <a14:m>
                  <m:oMath xmlns:m="http://schemas.openxmlformats.org/officeDocument/2006/math">
                    <m:r>
                      <a:rPr kumimoji="1" lang="en-US" altLang="ko-KR" sz="13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ko-KR" altLang="en-US" sz="1300" dirty="0">
                    <a:latin typeface="+mj-lt"/>
                  </a:rPr>
                  <a:t>차원을 갖는 </a:t>
                </a:r>
                <a:r>
                  <a:rPr kumimoji="1" lang="en-US" altLang="ko-KR" sz="1300" dirty="0">
                    <a:latin typeface="+mj-lt"/>
                  </a:rPr>
                  <a:t>“pixel”</a:t>
                </a:r>
                <a:r>
                  <a:rPr kumimoji="1" lang="ko-KR" altLang="en-US" sz="1300" dirty="0">
                    <a:latin typeface="+mj-lt"/>
                  </a:rPr>
                  <a:t>이 </a:t>
                </a:r>
                <a:r>
                  <a:rPr kumimoji="1" lang="en-US" altLang="ko-KR" sz="130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300" dirty="0">
                    <a:latin typeface="+mj-lt"/>
                  </a:rPr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1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300" dirty="0">
                    <a:latin typeface="+mj-lt"/>
                  </a:rPr>
                  <a:t>)</a:t>
                </a:r>
                <a:r>
                  <a:rPr kumimoji="1" lang="ko-KR" altLang="en-US" sz="1300" dirty="0">
                    <a:latin typeface="+mj-lt"/>
                  </a:rPr>
                  <a:t>개 있다고 생각할 수 있다</a:t>
                </a:r>
                <a:r>
                  <a:rPr kumimoji="1" lang="en-US" altLang="ko-KR" sz="1300" dirty="0">
                    <a:latin typeface="+mj-lt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300" dirty="0">
                    <a:latin typeface="+mj-lt"/>
                  </a:rPr>
                  <a:t>이러한 </a:t>
                </a:r>
                <a:r>
                  <a:rPr kumimoji="1" lang="en-US" altLang="ko-KR" sz="1300" dirty="0">
                    <a:latin typeface="+mj-lt"/>
                  </a:rPr>
                  <a:t>set of layer </a:t>
                </a:r>
                <a:r>
                  <a:rPr kumimoji="1" lang="en-US" altLang="ko-KR" sz="1300" b="1" dirty="0">
                    <a:latin typeface="+mj-lt"/>
                  </a:rPr>
                  <a:t>activations</a:t>
                </a:r>
                <a:r>
                  <a:rPr kumimoji="1" lang="ko-KR" altLang="en-US" sz="1300" b="1" dirty="0">
                    <a:latin typeface="+mj-lt"/>
                  </a:rPr>
                  <a:t>는 </a:t>
                </a:r>
                <a:r>
                  <a:rPr kumimoji="1" lang="en-US" altLang="ko-KR" sz="1300" b="1" dirty="0">
                    <a:latin typeface="+mj-lt"/>
                  </a:rPr>
                  <a:t>“manifold of interest”</a:t>
                </a:r>
                <a:r>
                  <a:rPr kumimoji="1" lang="ko-KR" altLang="en-US" sz="1300" b="1" dirty="0" err="1">
                    <a:latin typeface="+mj-lt"/>
                  </a:rPr>
                  <a:t>를</a:t>
                </a:r>
                <a:r>
                  <a:rPr kumimoji="1" lang="ko-KR" altLang="en-US" sz="1300" b="1" dirty="0">
                    <a:latin typeface="+mj-lt"/>
                  </a:rPr>
                  <a:t> 형성</a:t>
                </a:r>
                <a:r>
                  <a:rPr kumimoji="1" lang="ko-KR" altLang="en-US" sz="1300" dirty="0">
                    <a:latin typeface="+mj-lt"/>
                  </a:rPr>
                  <a:t>한다고 말할 수 있다</a:t>
                </a:r>
                <a:r>
                  <a:rPr kumimoji="1" lang="en-US" altLang="ko-KR" sz="1300" dirty="0">
                    <a:latin typeface="+mj-lt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>
                    <a:latin typeface="+mj-lt"/>
                  </a:rPr>
                  <a:t>    neural network</a:t>
                </a:r>
                <a:r>
                  <a:rPr kumimoji="1" lang="ko-KR" altLang="en-US" sz="1300" dirty="0">
                    <a:latin typeface="+mj-lt"/>
                  </a:rPr>
                  <a:t>에서 </a:t>
                </a:r>
                <a:r>
                  <a:rPr kumimoji="1" lang="en-US" altLang="ko-KR" sz="1300" dirty="0">
                    <a:latin typeface="+mj-lt"/>
                  </a:rPr>
                  <a:t>manifold of interest</a:t>
                </a:r>
                <a:r>
                  <a:rPr kumimoji="1" lang="ko-KR" altLang="en-US" sz="1300" dirty="0">
                    <a:latin typeface="+mj-lt"/>
                  </a:rPr>
                  <a:t>가 </a:t>
                </a:r>
                <a:r>
                  <a:rPr kumimoji="1" lang="en-US" altLang="ko-KR" sz="1300" dirty="0">
                    <a:latin typeface="+mj-lt"/>
                  </a:rPr>
                  <a:t>low-dimensional subspace</a:t>
                </a:r>
                <a:r>
                  <a:rPr kumimoji="1" lang="ko-KR" altLang="en-US" sz="1300" dirty="0">
                    <a:latin typeface="+mj-lt"/>
                  </a:rPr>
                  <a:t>로 </a:t>
                </a:r>
                <a:r>
                  <a:rPr kumimoji="1" lang="en-US" altLang="ko-KR" sz="1300" dirty="0">
                    <a:latin typeface="+mj-lt"/>
                  </a:rPr>
                  <a:t>embedded</a:t>
                </a:r>
                <a:r>
                  <a:rPr kumimoji="1" lang="ko-KR" altLang="en-US" sz="1300" dirty="0">
                    <a:latin typeface="+mj-lt"/>
                  </a:rPr>
                  <a:t>될 수 있다고 가정되어 왔다</a:t>
                </a:r>
                <a:r>
                  <a:rPr kumimoji="1" lang="en-US" altLang="ko-KR" sz="1300" dirty="0">
                    <a:latin typeface="+mj-lt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>
                    <a:latin typeface="+mj-lt"/>
                  </a:rPr>
                  <a:t>    </a:t>
                </a:r>
                <a:r>
                  <a:rPr kumimoji="1" lang="ko-KR" altLang="en-US" sz="1300" dirty="0">
                    <a:latin typeface="+mj-lt"/>
                  </a:rPr>
                  <a:t>즉</a:t>
                </a:r>
                <a:r>
                  <a:rPr kumimoji="1" lang="en-US" altLang="ko-KR" sz="1300" dirty="0">
                    <a:latin typeface="+mj-lt"/>
                  </a:rPr>
                  <a:t>, </a:t>
                </a:r>
                <a:r>
                  <a:rPr kumimoji="1" lang="ko-KR" altLang="en-US" sz="1300" dirty="0">
                    <a:latin typeface="+mj-lt"/>
                  </a:rPr>
                  <a:t>모든 독립적인 </a:t>
                </a:r>
                <a:r>
                  <a:rPr kumimoji="1" lang="en-US" altLang="ko-KR" sz="1300" dirty="0">
                    <a:latin typeface="+mj-lt"/>
                  </a:rPr>
                  <a:t>d-channel pixel</a:t>
                </a:r>
                <a:r>
                  <a:rPr kumimoji="1" lang="ko-KR" altLang="en-US" sz="1300" dirty="0">
                    <a:latin typeface="+mj-lt"/>
                  </a:rPr>
                  <a:t>을 볼 때</a:t>
                </a:r>
                <a:r>
                  <a:rPr kumimoji="1" lang="en-US" altLang="ko-KR" sz="1300" dirty="0">
                    <a:latin typeface="+mj-lt"/>
                  </a:rPr>
                  <a:t>, </a:t>
                </a:r>
                <a:r>
                  <a:rPr kumimoji="1" lang="en-US" altLang="ko-KR" sz="1300" b="1" dirty="0">
                    <a:latin typeface="+mj-lt"/>
                  </a:rPr>
                  <a:t>encode</a:t>
                </a:r>
                <a:r>
                  <a:rPr kumimoji="1" lang="ko-KR" altLang="en-US" sz="1300" b="1" dirty="0">
                    <a:latin typeface="+mj-lt"/>
                  </a:rPr>
                  <a:t>되어 있는 정보는 어떠한 </a:t>
                </a:r>
                <a:r>
                  <a:rPr kumimoji="1" lang="en-US" altLang="ko-KR" sz="1300" b="1" dirty="0">
                    <a:latin typeface="+mj-lt"/>
                  </a:rPr>
                  <a:t>manifold </a:t>
                </a:r>
                <a:r>
                  <a:rPr kumimoji="1" lang="ko-KR" altLang="en-US" sz="1300" b="1" dirty="0">
                    <a:latin typeface="+mj-lt"/>
                  </a:rPr>
                  <a:t>상에 위치하며</a:t>
                </a:r>
                <a:r>
                  <a:rPr kumimoji="1" lang="en-US" altLang="ko-KR" sz="1300" b="1" dirty="0">
                    <a:latin typeface="+mj-lt"/>
                  </a:rPr>
                  <a:t>, </a:t>
                </a:r>
                <a:r>
                  <a:rPr kumimoji="1" lang="ko-KR" altLang="en-US" sz="1300" b="1" dirty="0">
                    <a:latin typeface="+mj-lt"/>
                  </a:rPr>
                  <a:t>그 정보들을 저차원의 </a:t>
                </a:r>
                <a:r>
                  <a:rPr kumimoji="1" lang="en-US" altLang="ko-KR" sz="1300" b="1" dirty="0">
                    <a:latin typeface="+mj-lt"/>
                  </a:rPr>
                  <a:t>subspace</a:t>
                </a:r>
                <a:r>
                  <a:rPr kumimoji="1" lang="ko-KR" altLang="en-US" sz="1300" b="1" dirty="0">
                    <a:latin typeface="+mj-lt"/>
                  </a:rPr>
                  <a:t>로 보낼 수 있다</a:t>
                </a: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ko-KR" altLang="en-US" sz="1300" b="1" dirty="0">
                    <a:latin typeface="+mj-lt"/>
                  </a:rPr>
                  <a:t>    는 것</a:t>
                </a:r>
                <a:r>
                  <a:rPr kumimoji="1" lang="ko-KR" altLang="en-US" sz="1300" dirty="0">
                    <a:latin typeface="+mj-lt"/>
                  </a:rPr>
                  <a:t>이다</a:t>
                </a:r>
                <a:r>
                  <a:rPr kumimoji="1" lang="en-US" altLang="ko-KR" sz="13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  <a:blipFill>
                <a:blip r:embed="rId2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38FA6EFC-E033-E09E-5BFF-881ACFD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322" y="1021393"/>
            <a:ext cx="2519966" cy="154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07851A4A-13A6-239E-98B3-562408CD6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243" y="3537619"/>
            <a:ext cx="6025514" cy="28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왜 </a:t>
            </a:r>
            <a:r>
              <a:rPr kumimoji="1" lang="en-US" altLang="ko-KR" b="1" dirty="0"/>
              <a:t>MobileNetV2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MobileNetV1</a:t>
            </a:r>
            <a:r>
              <a:rPr kumimoji="1" lang="ko-KR" altLang="en-US" b="1" dirty="0"/>
              <a:t>보다 더 좋은 성능을 보이는가</a:t>
            </a:r>
            <a:r>
              <a:rPr kumimoji="1" lang="en-US" altLang="ko-KR" b="1" dirty="0"/>
              <a:t>?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Linear Bottlenecks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300" dirty="0">
                    <a:latin typeface="+mj-lt"/>
                  </a:rPr>
                  <a:t>“</a:t>
                </a:r>
                <a:r>
                  <a:rPr kumimoji="1" lang="ko-KR" altLang="en-US" sz="1300" dirty="0">
                    <a:latin typeface="+mj-lt"/>
                  </a:rPr>
                  <a:t>언뜻 보기에</a:t>
                </a:r>
                <a:r>
                  <a:rPr kumimoji="1" lang="en-US" altLang="ko-KR" sz="1300" dirty="0">
                    <a:latin typeface="+mj-lt"/>
                  </a:rPr>
                  <a:t>, </a:t>
                </a:r>
                <a:r>
                  <a:rPr kumimoji="1" lang="ko-KR" altLang="en-US" sz="1300" dirty="0">
                    <a:latin typeface="+mj-lt"/>
                  </a:rPr>
                  <a:t>이러한 사실은 단순히 </a:t>
                </a:r>
                <a:r>
                  <a:rPr kumimoji="1" lang="en-US" altLang="ko-KR" sz="1300" dirty="0">
                    <a:latin typeface="+mj-lt"/>
                  </a:rPr>
                  <a:t>layer</a:t>
                </a:r>
                <a:r>
                  <a:rPr kumimoji="1" lang="ko-KR" altLang="en-US" sz="1300" dirty="0">
                    <a:latin typeface="+mj-lt"/>
                  </a:rPr>
                  <a:t>의 </a:t>
                </a:r>
                <a:r>
                  <a:rPr kumimoji="1" lang="en-US" altLang="ko-KR" sz="1300" dirty="0">
                    <a:latin typeface="+mj-lt"/>
                  </a:rPr>
                  <a:t>channel</a:t>
                </a:r>
                <a:r>
                  <a:rPr kumimoji="1" lang="ko-KR" altLang="en-US" sz="1300" dirty="0">
                    <a:latin typeface="+mj-lt"/>
                  </a:rPr>
                  <a:t>수를 줄임으로써 운영될 수 있을 것 같다</a:t>
                </a:r>
                <a:r>
                  <a:rPr kumimoji="1" lang="en-US" altLang="ko-KR" sz="1300" dirty="0">
                    <a:latin typeface="+mj-lt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300" dirty="0">
                    <a:latin typeface="+mj-lt"/>
                  </a:rPr>
                  <a:t>    </a:t>
                </a:r>
                <a:r>
                  <a:rPr kumimoji="1" lang="ko-KR" altLang="en-US" sz="1300" dirty="0">
                    <a:latin typeface="+mj-lt"/>
                  </a:rPr>
                  <a:t>그래서 </a:t>
                </a:r>
                <a:r>
                  <a:rPr kumimoji="1" lang="en-US" altLang="ko-KR" sz="1300" b="1" dirty="0">
                    <a:latin typeface="+mj-lt"/>
                  </a:rPr>
                  <a:t>MobileNetV1</a:t>
                </a:r>
                <a:r>
                  <a:rPr kumimoji="1" lang="ko-KR" altLang="en-US" sz="1300" b="1" dirty="0">
                    <a:latin typeface="+mj-lt"/>
                  </a:rPr>
                  <a:t>에서는 </a:t>
                </a:r>
                <a:r>
                  <a:rPr kumimoji="1" lang="en-US" altLang="ko-KR" sz="1300" b="1" dirty="0">
                    <a:solidFill>
                      <a:srgbClr val="FF0000"/>
                    </a:solidFill>
                    <a:latin typeface="+mj-lt"/>
                  </a:rPr>
                  <a:t>width multiplier parameter(</a:t>
                </a:r>
                <a14:m>
                  <m:oMath xmlns:m="http://schemas.openxmlformats.org/officeDocument/2006/math">
                    <m:r>
                      <a:rPr kumimoji="1" lang="en-US" altLang="ko-KR" sz="1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kumimoji="1" lang="en-US" altLang="ko-KR" sz="1300" b="1" dirty="0">
                    <a:solidFill>
                      <a:srgbClr val="FF0000"/>
                    </a:solidFill>
                    <a:latin typeface="+mj-lt"/>
                  </a:rPr>
                  <a:t>)</a:t>
                </a:r>
                <a:r>
                  <a:rPr kumimoji="1" lang="ko-KR" altLang="en-US" sz="1300" b="1" dirty="0">
                    <a:latin typeface="+mj-lt"/>
                  </a:rPr>
                  <a:t>로</a:t>
                </a:r>
                <a:r>
                  <a:rPr kumimoji="1" lang="ko-KR" altLang="en-US" sz="1300" dirty="0">
                    <a:latin typeface="+mj-lt"/>
                  </a:rPr>
                  <a:t> </a:t>
                </a:r>
                <a:r>
                  <a:rPr kumimoji="1" lang="en-US" altLang="ko-KR" sz="1300" b="1" dirty="0">
                    <a:latin typeface="+mj-lt"/>
                  </a:rPr>
                  <a:t>output channel</a:t>
                </a:r>
                <a:r>
                  <a:rPr kumimoji="1" lang="ko-KR" altLang="en-US" sz="1300" b="1" dirty="0">
                    <a:latin typeface="+mj-lt"/>
                  </a:rPr>
                  <a:t>을 줄였다</a:t>
                </a:r>
                <a:r>
                  <a:rPr kumimoji="1" lang="en-US" altLang="ko-KR" sz="1300" b="1" dirty="0">
                    <a:latin typeface="+mj-lt"/>
                  </a:rPr>
                  <a:t>.”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300" b="1" dirty="0">
                    <a:latin typeface="+mj-lt"/>
                  </a:rPr>
                  <a:t>“</a:t>
                </a:r>
                <a:r>
                  <a:rPr kumimoji="1" lang="ko-KR" altLang="en-US" sz="1300" b="1" dirty="0">
                    <a:latin typeface="+mj-lt"/>
                  </a:rPr>
                  <a:t>하지만 </a:t>
                </a:r>
                <a:r>
                  <a:rPr kumimoji="1" lang="ko-KR" altLang="en-US" sz="1300" dirty="0">
                    <a:latin typeface="+mj-lt"/>
                  </a:rPr>
                  <a:t>이러한 직관은 </a:t>
                </a:r>
                <a:r>
                  <a:rPr kumimoji="1" lang="en-US" altLang="ko-KR" sz="1300" b="1" dirty="0" err="1">
                    <a:latin typeface="+mj-lt"/>
                  </a:rPr>
                  <a:t>ReLU</a:t>
                </a:r>
                <a:r>
                  <a:rPr kumimoji="1" lang="ko-KR" altLang="en-US" sz="1300" dirty="0">
                    <a:latin typeface="+mj-lt"/>
                  </a:rPr>
                  <a:t>와 같은 </a:t>
                </a:r>
                <a:r>
                  <a:rPr kumimoji="1" lang="en-US" altLang="ko-KR" sz="1300" dirty="0">
                    <a:latin typeface="+mj-lt"/>
                  </a:rPr>
                  <a:t>Nonlinear coordinate transformation</a:t>
                </a:r>
                <a:r>
                  <a:rPr kumimoji="1" lang="ko-KR" altLang="en-US" sz="1300" dirty="0">
                    <a:latin typeface="+mj-lt"/>
                  </a:rPr>
                  <a:t>을 갖고 있기 때문에 틀리게 된다</a:t>
                </a:r>
                <a:r>
                  <a:rPr kumimoji="1" lang="en-US" altLang="ko-KR" sz="1300" dirty="0">
                    <a:latin typeface="+mj-lt"/>
                  </a:rPr>
                  <a:t>.”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300" b="1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13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1021393"/>
                <a:ext cx="11708781" cy="5438047"/>
              </a:xfrm>
              <a:blipFill>
                <a:blip r:embed="rId2"/>
                <a:stretch>
                  <a:fillRect l="-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874A1A5-5091-37BB-0606-26380DAE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34" y="1120303"/>
            <a:ext cx="4440471" cy="230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E3EA22-9603-E188-A5E7-980BFB60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80" y="1867992"/>
            <a:ext cx="5464097" cy="286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83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1288</Words>
  <Application>Microsoft Macintosh PowerPoint</Application>
  <PresentationFormat>와이드스크린</PresentationFormat>
  <Paragraphs>195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Malgun Gothic Semilight</vt:lpstr>
      <vt:lpstr>Arial</vt:lpstr>
      <vt:lpstr>Cambria Math</vt:lpstr>
      <vt:lpstr>Wingdings</vt:lpstr>
      <vt:lpstr>Office 테마</vt:lpstr>
      <vt:lpstr>PowerPoint 프레젠테이션</vt:lpstr>
      <vt:lpstr>Outline</vt:lpstr>
      <vt:lpstr>Related Work</vt:lpstr>
      <vt:lpstr>왜 작은 computing 환경에서 Depthwise Separable Convolution이 적합한가?</vt:lpstr>
      <vt:lpstr>왜 작은 computing 환경에서 Depthwise Separable Convolution이 적합한가?</vt:lpstr>
      <vt:lpstr>왜 작은 computing 환경에서 Depthwise Separable Convolution이 적합한가?</vt:lpstr>
      <vt:lpstr>왜 작은 computing 환경에서 Depthwise Separable Convolution이 적합한가?</vt:lpstr>
      <vt:lpstr>왜 MobileNetV2가 MobileNetV1보다 더 좋은 성능을 보이는가? Linear Bottlenecks</vt:lpstr>
      <vt:lpstr>왜 MobileNetV2가 MobileNetV1보다 더 좋은 성능을 보이는가? Linear Bottlenecks</vt:lpstr>
      <vt:lpstr>왜 MobileNetV2가 MobileNetV1보다 더 좋은 성능을 보이는가? Linear Bottlenecks</vt:lpstr>
      <vt:lpstr>왜 MobileNetV2가 MobileNetV1보다 더 좋은 성능을 보이는가? Expansion layer</vt:lpstr>
      <vt:lpstr>Inverted Residuals</vt:lpstr>
      <vt:lpstr>Model Architecture</vt:lpstr>
      <vt:lpstr>parameter count for bottleneck convolution</vt:lpstr>
      <vt:lpstr>Implementation Notes – Memory Efficient Inference</vt:lpstr>
      <vt:lpstr>Experiments</vt:lpstr>
      <vt:lpstr>Ablation Study</vt:lpstr>
      <vt:lpstr>Conclusion and Future Work</vt:lpstr>
      <vt:lpstr>My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형섭 이</dc:creator>
  <cp:lastModifiedBy>형섭 이</cp:lastModifiedBy>
  <cp:revision>91</cp:revision>
  <dcterms:created xsi:type="dcterms:W3CDTF">2023-10-11T13:31:20Z</dcterms:created>
  <dcterms:modified xsi:type="dcterms:W3CDTF">2023-10-12T12:51:38Z</dcterms:modified>
</cp:coreProperties>
</file>